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72" r:id="rId11"/>
    <p:sldId id="268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</a:t>
            </a:r>
            <a:endParaRPr lang="nl-NL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invertIfNegative val="0"/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0.6470588235294128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val>
            <c:numRef>
              <c:f>Blad1!$B$3:$D$3</c:f>
              <c:numCache>
                <c:formatCode>0.00%</c:formatCode>
                <c:ptCount val="3"/>
                <c:pt idx="0">
                  <c:v>0.85714285714285754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91572480"/>
        <c:axId val="92135424"/>
      </c:barChart>
      <c:lineChart>
        <c:grouping val="standard"/>
        <c:varyColors val="0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0.65300000000000058</c:v>
                </c:pt>
                <c:pt idx="1">
                  <c:v>0.65300000000000058</c:v>
                </c:pt>
                <c:pt idx="2">
                  <c:v>0.65300000000000058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572480"/>
        <c:axId val="92135424"/>
      </c:lineChart>
      <c:catAx>
        <c:axId val="9157248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92135424"/>
        <c:crosses val="autoZero"/>
        <c:auto val="1"/>
        <c:lblAlgn val="ctr"/>
        <c:lblOffset val="100"/>
        <c:noMultiLvlLbl val="0"/>
      </c:catAx>
      <c:valAx>
        <c:axId val="92135424"/>
        <c:scaling>
          <c:orientation val="minMax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spPr>
          <a:ln w="9525">
            <a:noFill/>
          </a:ln>
        </c:spPr>
        <c:crossAx val="9157248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15-1-2013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17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15-1-2013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Aftrap</a:t>
            </a:r>
            <a:br>
              <a:rPr lang="nl-NL" sz="2800" dirty="0" smtClean="0"/>
            </a:br>
            <a:r>
              <a:rPr lang="nl-NL" dirty="0" smtClean="0"/>
              <a:t>&lt;projectnaam&gt;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Lijkt het jullie wat?</a:t>
            </a:r>
          </a:p>
          <a:p>
            <a:r>
              <a:rPr lang="nl-NL" dirty="0" smtClean="0"/>
              <a:t>Vinden jullie het zinvol / niet zinvol?</a:t>
            </a:r>
          </a:p>
          <a:p>
            <a:r>
              <a:rPr lang="nl-NL" dirty="0" smtClean="0"/>
              <a:t>Hoe willen jullie op de hoogte worden gehouden?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Eerste reacties?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Contactgegevens uitwisselen</a:t>
            </a:r>
          </a:p>
          <a:p>
            <a:r>
              <a:rPr lang="nl-NL" dirty="0" smtClean="0"/>
              <a:t>Inplannen interviews ten behoeve van opstellen processchema</a:t>
            </a:r>
          </a:p>
          <a:p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Opening / introductie</a:t>
            </a:r>
          </a:p>
          <a:p>
            <a:r>
              <a:rPr lang="nl-NL" dirty="0"/>
              <a:t>Aanleiding</a:t>
            </a:r>
          </a:p>
          <a:p>
            <a:r>
              <a:rPr lang="nl-NL" dirty="0" smtClean="0"/>
              <a:t>Doelstelling </a:t>
            </a:r>
            <a:r>
              <a:rPr lang="nl-NL" dirty="0"/>
              <a:t>en scope</a:t>
            </a:r>
          </a:p>
          <a:p>
            <a:r>
              <a:rPr lang="nl-NL" dirty="0"/>
              <a:t>Projectorganisatie</a:t>
            </a:r>
          </a:p>
          <a:p>
            <a:r>
              <a:rPr lang="nl-NL" dirty="0"/>
              <a:t>Verwachtingen</a:t>
            </a:r>
          </a:p>
          <a:p>
            <a:r>
              <a:rPr lang="nl-NL" dirty="0"/>
              <a:t>MBObeter </a:t>
            </a:r>
            <a:r>
              <a:rPr lang="nl-NL" dirty="0" smtClean="0"/>
              <a:t>methodiek en gereedschappen</a:t>
            </a:r>
          </a:p>
          <a:p>
            <a:r>
              <a:rPr lang="nl-NL" dirty="0" smtClean="0"/>
              <a:t>Eerste reacties?</a:t>
            </a:r>
            <a:endParaRPr lang="nl-NL" dirty="0"/>
          </a:p>
          <a:p>
            <a:r>
              <a:rPr lang="nl-NL" dirty="0"/>
              <a:t>Planning en afspraken</a:t>
            </a:r>
          </a:p>
          <a:p>
            <a:r>
              <a:rPr lang="nl-NL" dirty="0"/>
              <a:t>Sluiting</a:t>
            </a:r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Aanleiding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een grafische weergave in van het probleem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Projectorganisatie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28625" y="2051968"/>
            <a:ext cx="8286750" cy="1305024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28625" y="3501008"/>
            <a:ext cx="8286750" cy="2078385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357188" y="1844824"/>
            <a:ext cx="3714750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Stuurgroep</a:t>
            </a:r>
          </a:p>
          <a:p>
            <a:pPr marL="342900" indent="-342900" algn="ctr">
              <a:lnSpc>
                <a:spcPct val="120000"/>
              </a:lnSpc>
              <a:buSzPct val="125000"/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&lt;namen van leden stuurgroep&gt;</a:t>
            </a:r>
          </a:p>
        </p:txBody>
      </p:sp>
      <p:sp>
        <p:nvSpPr>
          <p:cNvPr id="10" name="Tekstvak 7"/>
          <p:cNvSpPr txBox="1">
            <a:spLocks noChangeArrowheads="1"/>
          </p:cNvSpPr>
          <p:nvPr/>
        </p:nvSpPr>
        <p:spPr bwMode="auto">
          <a:xfrm>
            <a:off x="6011863" y="2104356"/>
            <a:ext cx="26622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>
                <a:latin typeface="Arial" charset="0"/>
                <a:cs typeface="Arial" charset="0"/>
              </a:rPr>
              <a:t>Stuurgroepoverleg </a:t>
            </a:r>
            <a:r>
              <a:rPr lang="nl-NL" sz="1400" dirty="0" smtClean="0">
                <a:latin typeface="Arial" charset="0"/>
                <a:cs typeface="Arial" charset="0"/>
              </a:rPr>
              <a:t>x </a:t>
            </a:r>
            <a:r>
              <a:rPr lang="nl-NL" sz="1400" dirty="0">
                <a:latin typeface="Arial" charset="0"/>
                <a:cs typeface="Arial" charset="0"/>
              </a:rPr>
              <a:t>maal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Sturing en besluitvorming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organisatie</a:t>
            </a:r>
          </a:p>
        </p:txBody>
      </p:sp>
      <p:sp>
        <p:nvSpPr>
          <p:cNvPr id="11" name="Tekstvak 9"/>
          <p:cNvSpPr txBox="1">
            <a:spLocks noChangeArrowheads="1"/>
          </p:cNvSpPr>
          <p:nvPr/>
        </p:nvSpPr>
        <p:spPr bwMode="auto">
          <a:xfrm>
            <a:off x="5864915" y="4841206"/>
            <a:ext cx="28504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 smtClean="0">
                <a:latin typeface="Arial" charset="0"/>
                <a:cs typeface="Arial" charset="0"/>
              </a:rPr>
              <a:t>Projectgroepoverleg 1 x per week</a:t>
            </a:r>
            <a:endParaRPr lang="nl-NL" sz="1400" dirty="0">
              <a:latin typeface="Arial" charset="0"/>
              <a:cs typeface="Arial" charset="0"/>
            </a:endParaRP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Analyse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team</a:t>
            </a:r>
          </a:p>
        </p:txBody>
      </p:sp>
      <p:cxnSp>
        <p:nvCxnSpPr>
          <p:cNvPr id="12" name="Rechte verbindingslijn 11"/>
          <p:cNvCxnSpPr>
            <a:stCxn id="8" idx="2"/>
            <a:endCxn id="13" idx="0"/>
          </p:cNvCxnSpPr>
          <p:nvPr/>
        </p:nvCxnSpPr>
        <p:spPr>
          <a:xfrm>
            <a:off x="2214563" y="299695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357188" y="3140968"/>
            <a:ext cx="3714750" cy="57626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Projectleiding</a:t>
            </a:r>
          </a:p>
          <a:p>
            <a:pPr algn="ctr"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&lt;naam projectleider&gt;</a:t>
            </a:r>
            <a:endParaRPr lang="nl-NL" sz="12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Rechte verbindingslijn 13"/>
          <p:cNvCxnSpPr>
            <a:stCxn id="13" idx="2"/>
            <a:endCxn id="9" idx="0"/>
          </p:cNvCxnSpPr>
          <p:nvPr/>
        </p:nvCxnSpPr>
        <p:spPr>
          <a:xfrm>
            <a:off x="2214563" y="3717230"/>
            <a:ext cx="0" cy="215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hoek 9"/>
          <p:cNvSpPr>
            <a:spLocks noChangeArrowheads="1"/>
          </p:cNvSpPr>
          <p:nvPr/>
        </p:nvSpPr>
        <p:spPr bwMode="auto">
          <a:xfrm>
            <a:off x="642938" y="1268760"/>
            <a:ext cx="78581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>
                <a:latin typeface="Arial" charset="0"/>
                <a:cs typeface="Arial" charset="0"/>
              </a:rPr>
              <a:t>Projectorganisatie</a:t>
            </a:r>
          </a:p>
        </p:txBody>
      </p:sp>
      <p:sp>
        <p:nvSpPr>
          <p:cNvPr id="18" name="Rechthoek 9"/>
          <p:cNvSpPr>
            <a:spLocks noChangeArrowheads="1"/>
          </p:cNvSpPr>
          <p:nvPr/>
        </p:nvSpPr>
        <p:spPr bwMode="auto">
          <a:xfrm>
            <a:off x="637739" y="5669086"/>
            <a:ext cx="7858125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 smtClean="0">
                <a:latin typeface="Arial" charset="0"/>
                <a:cs typeface="Arial" charset="0"/>
              </a:rPr>
              <a:t>Looptijd</a:t>
            </a:r>
          </a:p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dirty="0" smtClean="0">
                <a:latin typeface="Arial" charset="0"/>
                <a:cs typeface="Arial" charset="0"/>
              </a:rPr>
              <a:t>&lt;Looptijd van het project&gt;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57188" y="3933056"/>
            <a:ext cx="371475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Projectgroep</a:t>
            </a:r>
            <a:endParaRPr lang="nl-NL" sz="1400" b="1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SLB-er&gt;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</a:t>
            </a:r>
            <a:r>
              <a:rPr lang="nl-NL" sz="1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kwaliteitzorgmedewerker</a:t>
            </a: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MBObeter | verwachtingen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/>
              <a:t>Werkgroep</a:t>
            </a:r>
          </a:p>
          <a:p>
            <a:r>
              <a:rPr lang="nl-NL" dirty="0"/>
              <a:t>Communicatie over aanpak en voortgang met team (werkoverleg)</a:t>
            </a:r>
          </a:p>
          <a:p>
            <a:r>
              <a:rPr lang="nl-NL" dirty="0" smtClean="0"/>
              <a:t>(Zelf)kritisch </a:t>
            </a:r>
            <a:r>
              <a:rPr lang="nl-NL" dirty="0"/>
              <a:t>zijn</a:t>
            </a:r>
          </a:p>
          <a:p>
            <a:r>
              <a:rPr lang="nl-NL" dirty="0" smtClean="0"/>
              <a:t>Input leveren / discussie voeren</a:t>
            </a:r>
          </a:p>
          <a:p>
            <a:r>
              <a:rPr lang="nl-NL" dirty="0" smtClean="0"/>
              <a:t>Besluiten </a:t>
            </a:r>
            <a:r>
              <a:rPr lang="nl-NL" dirty="0"/>
              <a:t>nemen</a:t>
            </a:r>
          </a:p>
          <a:p>
            <a:r>
              <a:rPr lang="nl-NL" dirty="0"/>
              <a:t>Tijdsbesteding 2 uur per bijeenkomst + enkele losse </a:t>
            </a:r>
            <a:r>
              <a:rPr lang="nl-NL" dirty="0" smtClean="0"/>
              <a:t>interviews</a:t>
            </a:r>
          </a:p>
          <a:p>
            <a:r>
              <a:rPr lang="nl-NL" dirty="0" smtClean="0"/>
              <a:t>Eventueel beperkt huiswerk</a:t>
            </a:r>
            <a:endParaRPr lang="nl-NL" dirty="0"/>
          </a:p>
          <a:p>
            <a:endParaRPr lang="nl-NL" dirty="0"/>
          </a:p>
          <a:p>
            <a:pPr>
              <a:buNone/>
            </a:pPr>
            <a:r>
              <a:rPr lang="nl-NL" b="1" dirty="0" smtClean="0"/>
              <a:t>Projectleiding</a:t>
            </a:r>
            <a:endParaRPr lang="nl-NL" b="1" dirty="0"/>
          </a:p>
          <a:p>
            <a:r>
              <a:rPr lang="nl-NL" dirty="0"/>
              <a:t>Gestructureerde aanpak</a:t>
            </a:r>
          </a:p>
          <a:p>
            <a:r>
              <a:rPr lang="nl-NL" dirty="0"/>
              <a:t>Faciliteren </a:t>
            </a:r>
            <a:r>
              <a:rPr lang="nl-NL" dirty="0" smtClean="0"/>
              <a:t>van </a:t>
            </a:r>
            <a:r>
              <a:rPr lang="nl-NL" dirty="0"/>
              <a:t>de bijeenkomsten</a:t>
            </a:r>
          </a:p>
          <a:p>
            <a:r>
              <a:rPr lang="nl-NL" dirty="0" smtClean="0"/>
              <a:t>Communicatie</a:t>
            </a:r>
            <a:endParaRPr lang="nl-NL" dirty="0"/>
          </a:p>
          <a:p>
            <a:r>
              <a:rPr lang="nl-NL" dirty="0" smtClean="0"/>
              <a:t>Implementatie en borging </a:t>
            </a:r>
            <a:r>
              <a:rPr lang="nl-NL" dirty="0"/>
              <a:t>van resultaten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MBObeter | methodiek</a:t>
            </a:r>
            <a:endParaRPr lang="nl-NL" dirty="0"/>
          </a:p>
        </p:txBody>
      </p:sp>
      <p:pic>
        <p:nvPicPr>
          <p:cNvPr id="3" name="Picture 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495" y="1234460"/>
            <a:ext cx="2678539" cy="255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4553146" y="1229620"/>
            <a:ext cx="4506012" cy="266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88971" y="3893445"/>
            <a:ext cx="4464175" cy="28797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54047" y="3883843"/>
            <a:ext cx="9005112" cy="960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18109" y="1301057"/>
            <a:ext cx="4456582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nl-NL" sz="1800" b="1" dirty="0">
                <a:latin typeface="Arial" charset="0"/>
                <a:cs typeface="Arial" charset="0"/>
              </a:rPr>
              <a:t>Drie pijlers van </a:t>
            </a:r>
            <a:r>
              <a:rPr lang="nl-NL" sz="1800" b="1" dirty="0" smtClean="0">
                <a:latin typeface="Arial" charset="0"/>
                <a:cs typeface="Arial" charset="0"/>
              </a:rPr>
              <a:t>MBObeter</a:t>
            </a:r>
            <a:endParaRPr lang="nl-NL" sz="1800" b="1" dirty="0">
              <a:latin typeface="Arial" charset="0"/>
              <a:cs typeface="Arial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nl-NL" sz="1400" dirty="0">
                <a:latin typeface="Arial" charset="0"/>
                <a:cs typeface="Arial" charset="0"/>
              </a:rPr>
              <a:t>1. Voer het project uit binnen en met het onderwijsteam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nl-NL" sz="1400" dirty="0">
                <a:latin typeface="Arial" charset="0"/>
                <a:cs typeface="Arial" charset="0"/>
              </a:rPr>
              <a:t>2. Voer het project volgens een vaste methodiek of structuur uit</a:t>
            </a:r>
          </a:p>
          <a:p>
            <a:pPr marL="457200" lvl="2" indent="-457200"/>
            <a:r>
              <a:rPr lang="nl-NL" b="1" dirty="0">
                <a:latin typeface="Arial" charset="0"/>
                <a:cs typeface="Arial" charset="0"/>
              </a:rPr>
              <a:t>			</a:t>
            </a:r>
            <a:r>
              <a:rPr lang="nl-NL" sz="1800" b="1" dirty="0">
                <a:latin typeface="Arial" charset="0"/>
                <a:cs typeface="Arial" charset="0"/>
              </a:rPr>
              <a:t>E = K X A</a:t>
            </a:r>
            <a:endParaRPr lang="nl-NL" b="1" dirty="0">
              <a:latin typeface="Arial" charset="0"/>
              <a:cs typeface="Arial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nl-NL" sz="1400" dirty="0">
                <a:latin typeface="Arial" charset="0"/>
                <a:cs typeface="Arial" charset="0"/>
              </a:rPr>
              <a:t>3. </a:t>
            </a:r>
            <a:r>
              <a:rPr lang="nl-NL" sz="1400" dirty="0" smtClean="0">
                <a:latin typeface="Arial" charset="0"/>
                <a:cs typeface="Arial" charset="0"/>
              </a:rPr>
              <a:t>Neem </a:t>
            </a:r>
            <a:r>
              <a:rPr lang="nl-NL" sz="1400" dirty="0">
                <a:latin typeface="Arial" charset="0"/>
                <a:cs typeface="Arial" charset="0"/>
              </a:rPr>
              <a:t>beslissingen op basis van feiten (data)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endParaRPr lang="nl-NL" sz="1400" dirty="0">
              <a:latin typeface="Arial" charset="0"/>
              <a:cs typeface="Arial" charset="0"/>
            </a:endParaRPr>
          </a:p>
        </p:txBody>
      </p:sp>
      <p:sp>
        <p:nvSpPr>
          <p:cNvPr id="9" name="Rechthoek 9"/>
          <p:cNvSpPr>
            <a:spLocks noChangeArrowheads="1"/>
          </p:cNvSpPr>
          <p:nvPr/>
        </p:nvSpPr>
        <p:spPr bwMode="auto">
          <a:xfrm>
            <a:off x="160409" y="4037907"/>
            <a:ext cx="4301272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 sz="1400" dirty="0">
                <a:latin typeface="Arial" charset="0"/>
                <a:cs typeface="Arial" charset="0"/>
              </a:rPr>
              <a:t>Iets nieuw invoeren  ?  		</a:t>
            </a:r>
            <a:r>
              <a:rPr lang="nl-NL" sz="1400" dirty="0">
                <a:latin typeface="Arial" charset="0"/>
                <a:cs typeface="Arial" charset="0"/>
                <a:sym typeface="Wingdings" pitchFamily="2" charset="2"/>
              </a:rPr>
              <a:t></a:t>
            </a:r>
            <a:r>
              <a:rPr lang="nl-NL" sz="1400" dirty="0">
                <a:latin typeface="Arial" charset="0"/>
                <a:cs typeface="Arial" charset="0"/>
              </a:rPr>
              <a:t> bv. Prince2</a:t>
            </a:r>
          </a:p>
          <a:p>
            <a:pPr marL="142875" indent="-358775" eaLnBrk="0" hangingPunct="0">
              <a:spcBef>
                <a:spcPts val="600"/>
              </a:spcBef>
            </a:pPr>
            <a:r>
              <a:rPr lang="nl-NL" sz="1400" dirty="0">
                <a:latin typeface="Arial" charset="0"/>
                <a:cs typeface="Arial" charset="0"/>
              </a:rPr>
              <a:t>Oplossing bekend ? 	  	</a:t>
            </a:r>
            <a:r>
              <a:rPr lang="nl-NL" sz="1400" dirty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nl-NL" sz="1400" dirty="0">
                <a:latin typeface="Arial" charset="0"/>
                <a:cs typeface="Arial" charset="0"/>
              </a:rPr>
              <a:t>Just Do </a:t>
            </a:r>
            <a:r>
              <a:rPr lang="nl-NL" sz="1400" dirty="0" err="1">
                <a:latin typeface="Arial" charset="0"/>
                <a:cs typeface="Arial" charset="0"/>
              </a:rPr>
              <a:t>It</a:t>
            </a:r>
            <a:r>
              <a:rPr lang="nl-NL" sz="1400" dirty="0">
                <a:latin typeface="Arial" charset="0"/>
                <a:cs typeface="Arial" charset="0"/>
              </a:rPr>
              <a:t>….</a:t>
            </a:r>
          </a:p>
          <a:p>
            <a:pPr marL="142875" indent="-358775" eaLnBrk="0" hangingPunct="0">
              <a:spcBef>
                <a:spcPts val="600"/>
              </a:spcBef>
            </a:pPr>
            <a:r>
              <a:rPr lang="nl-NL" sz="1400" b="1" dirty="0">
                <a:latin typeface="Arial" charset="0"/>
                <a:cs typeface="Arial" charset="0"/>
              </a:rPr>
              <a:t>Geen oplossing bekend?  	</a:t>
            </a:r>
            <a:r>
              <a:rPr lang="nl-NL" sz="1400" b="1" dirty="0">
                <a:latin typeface="Arial" charset="0"/>
                <a:cs typeface="Arial" charset="0"/>
                <a:sym typeface="Wingdings" pitchFamily="2" charset="2"/>
              </a:rPr>
              <a:t> </a:t>
            </a:r>
            <a:r>
              <a:rPr lang="nl-NL" sz="1400" b="1" dirty="0">
                <a:latin typeface="Arial" charset="0"/>
                <a:cs typeface="Arial" charset="0"/>
              </a:rPr>
              <a:t>MBO beter</a:t>
            </a:r>
          </a:p>
          <a:p>
            <a:pPr marL="142875" indent="-358775" eaLnBrk="0" hangingPunct="0">
              <a:spcBef>
                <a:spcPts val="600"/>
              </a:spcBef>
            </a:pPr>
            <a:endParaRPr lang="nl-NL" sz="1400" b="1" dirty="0">
              <a:latin typeface="Arial" charset="0"/>
              <a:cs typeface="Arial" charset="0"/>
            </a:endParaRPr>
          </a:p>
          <a:p>
            <a:pPr marL="142875" indent="-358775" eaLnBrk="0" hangingPunct="0">
              <a:spcBef>
                <a:spcPts val="600"/>
              </a:spcBef>
            </a:pPr>
            <a:r>
              <a:rPr lang="nl-NL" sz="1400" dirty="0">
                <a:latin typeface="Arial" charset="0"/>
                <a:cs typeface="Arial" charset="0"/>
              </a:rPr>
              <a:t>Bijvoorbeeld…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400" dirty="0">
                <a:latin typeface="Arial" charset="0"/>
                <a:cs typeface="Arial" charset="0"/>
              </a:rPr>
              <a:t>Rendement voldoet niet aan de norm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400" dirty="0">
                <a:latin typeface="Arial" charset="0"/>
                <a:cs typeface="Arial" charset="0"/>
              </a:rPr>
              <a:t>Onderwijsproces is onvoldoende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400" dirty="0">
                <a:latin typeface="Arial" charset="0"/>
                <a:cs typeface="Arial" charset="0"/>
              </a:rPr>
              <a:t>Tevredenheid m.b.t. BPV / lessen etc. is 	onvoldoende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endParaRPr lang="nl-NL" sz="1400" dirty="0">
              <a:latin typeface="Arial" charset="0"/>
              <a:cs typeface="Arial" charset="0"/>
            </a:endParaRPr>
          </a:p>
          <a:p>
            <a:pPr marL="142875" indent="-358775" eaLnBrk="0" hangingPunct="0">
              <a:spcBef>
                <a:spcPts val="600"/>
              </a:spcBef>
            </a:pPr>
            <a:endParaRPr lang="nl-NL" sz="1400" dirty="0">
              <a:latin typeface="Arial" charset="0"/>
              <a:cs typeface="Arial" charset="0"/>
            </a:endParaRPr>
          </a:p>
        </p:txBody>
      </p:sp>
      <p:cxnSp>
        <p:nvCxnSpPr>
          <p:cNvPr id="22" name="Rechte verbindingslijn 21"/>
          <p:cNvCxnSpPr/>
          <p:nvPr/>
        </p:nvCxnSpPr>
        <p:spPr>
          <a:xfrm>
            <a:off x="4553146" y="1231052"/>
            <a:ext cx="0" cy="55185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155" y="4073698"/>
            <a:ext cx="2570245" cy="25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smtClean="0"/>
              <a:t>MBObeter | gereedschappen</a:t>
            </a:r>
            <a:endParaRPr lang="nl-NL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36" name="Ovaal 35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8" name="Rechte verbindingslijn met pijl 37"/>
              <p:cNvCxnSpPr>
                <a:stCxn id="36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53" name="Rechte verbindingslijn met pijl 52"/>
            <p:cNvCxnSpPr>
              <a:endCxn id="54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58" name="Ovaal 57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59" name="Rechte verbindingslijn met pijl 58"/>
                <p:cNvCxnSpPr>
                  <a:stCxn id="58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57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40" name="Ovaal 39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2" name="Rechte verbindingslijn met pijl 41"/>
              <p:cNvCxnSpPr>
                <a:stCxn id="40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7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50" name="Ovaal 49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51" name="Rechte verbindingslijn met pijl 50"/>
                <p:cNvCxnSpPr>
                  <a:stCxn id="50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Ovaal 62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4" name="Rechte verbindingslijn met pijl 63"/>
              <p:cNvCxnSpPr>
                <a:stCxn id="63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44" name="Ovaal 43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6" name="Rechte verbindingslijn met pijl 45"/>
              <p:cNvCxnSpPr>
                <a:stCxn id="44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51</TotalTime>
  <Words>324</Words>
  <Application>Microsoft Office PowerPoint</Application>
  <PresentationFormat>Diavoorstelling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Plus Delta Onderwijs MBO beter</vt:lpstr>
      <vt:lpstr>Aftrap &lt;projectnaam&gt;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Manager>Van de Lindeloof</Manager>
  <Company>Plus Delta Onderwijs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PlusDelta</cp:lastModifiedBy>
  <cp:revision>9</cp:revision>
  <dcterms:created xsi:type="dcterms:W3CDTF">2012-08-03T06:42:39Z</dcterms:created>
  <dcterms:modified xsi:type="dcterms:W3CDTF">2013-01-15T08:32:52Z</dcterms:modified>
  <cp:version>1.0</cp:version>
</cp:coreProperties>
</file>