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1" r:id="rId6"/>
    <p:sldId id="273" r:id="rId7"/>
    <p:sldId id="274" r:id="rId8"/>
    <p:sldId id="275" r:id="rId9"/>
    <p:sldId id="276" r:id="rId10"/>
    <p:sldId id="277" r:id="rId11"/>
    <p:sldId id="279" r:id="rId12"/>
    <p:sldId id="280" r:id="rId13"/>
    <p:sldId id="278" r:id="rId14"/>
    <p:sldId id="268" r:id="rId15"/>
    <p:sldId id="271" r:id="rId16"/>
    <p:sldId id="269" r:id="rId17"/>
    <p:sldId id="270" r:id="rId1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435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an%20de%20Lindeloof\Dropbox\Plus%20Delta%20Onderwijs\1.%20Projecten\01.%20RijnIJssel\2.%20Reizen\1.%20Definieerfase\Tabel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nl-NL"/>
  <c:chart>
    <c:title>
      <c:tx>
        <c:rich>
          <a:bodyPr/>
          <a:lstStyle/>
          <a:p>
            <a:pPr>
              <a:defRPr/>
            </a:pPr>
            <a:r>
              <a:rPr lang="nl-NL" dirty="0" smtClean="0"/>
              <a:t>Voorbeeld grafiek nulmeting</a:t>
            </a:r>
            <a:endParaRPr lang="nl-NL" dirty="0"/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Blad1!$A$2</c:f>
              <c:strCache>
                <c:ptCount val="1"/>
                <c:pt idx="0">
                  <c:v>Leisure &amp; hospitality nv 3</c:v>
                </c:pt>
              </c:strCache>
            </c:strRef>
          </c:tx>
          <c:cat>
            <c:strRef>
              <c:f>Blad1!$B$1:$D$1</c:f>
              <c:strCache>
                <c:ptCount val="3"/>
                <c:pt idx="0">
                  <c:v>JR 2008-2009</c:v>
                </c:pt>
                <c:pt idx="1">
                  <c:v>JR 2009-2010</c:v>
                </c:pt>
                <c:pt idx="2">
                  <c:v>JR 2010-2011</c:v>
                </c:pt>
              </c:strCache>
            </c:strRef>
          </c:cat>
          <c:val>
            <c:numRef>
              <c:f>Blad1!$B$2:$D$2</c:f>
              <c:numCache>
                <c:formatCode>0.00%</c:formatCode>
                <c:ptCount val="3"/>
                <c:pt idx="0">
                  <c:v>0.66666666666666663</c:v>
                </c:pt>
                <c:pt idx="1">
                  <c:v>0.64705882352941346</c:v>
                </c:pt>
                <c:pt idx="2">
                  <c:v>0.8125</c:v>
                </c:pt>
              </c:numCache>
            </c:numRef>
          </c:val>
        </c:ser>
        <c:ser>
          <c:idx val="1"/>
          <c:order val="1"/>
          <c:tx>
            <c:strRef>
              <c:f>Blad1!$A$3</c:f>
              <c:strCache>
                <c:ptCount val="1"/>
                <c:pt idx="0">
                  <c:v>Reizen nv 3</c:v>
                </c:pt>
              </c:strCache>
            </c:strRef>
          </c:tx>
          <c:spPr>
            <a:solidFill>
              <a:srgbClr val="92D050"/>
            </a:solidFill>
          </c:spPr>
          <c:val>
            <c:numRef>
              <c:f>Blad1!$B$3:$D$3</c:f>
              <c:numCache>
                <c:formatCode>0.00%</c:formatCode>
                <c:ptCount val="3"/>
                <c:pt idx="0">
                  <c:v>0.85714285714285765</c:v>
                </c:pt>
                <c:pt idx="1">
                  <c:v>0.9</c:v>
                </c:pt>
                <c:pt idx="2">
                  <c:v>0.48076923076923078</c:v>
                </c:pt>
              </c:numCache>
            </c:numRef>
          </c:val>
        </c:ser>
        <c:gapWidth val="75"/>
        <c:overlap val="-25"/>
        <c:axId val="81100160"/>
        <c:axId val="57152640"/>
      </c:barChart>
      <c:lineChart>
        <c:grouping val="standard"/>
        <c:ser>
          <c:idx val="2"/>
          <c:order val="2"/>
          <c:tx>
            <c:strRef>
              <c:f>Blad1!$A$4</c:f>
              <c:strCache>
                <c:ptCount val="1"/>
                <c:pt idx="0">
                  <c:v>Norm nv 3</c:v>
                </c:pt>
              </c:strCache>
            </c:strRef>
          </c:tx>
          <c:spPr>
            <a:ln w="44450">
              <a:solidFill>
                <a:srgbClr val="FF0000"/>
              </a:solidFill>
            </a:ln>
          </c:spPr>
          <c:marker>
            <c:symbol val="none"/>
          </c:marker>
          <c:val>
            <c:numRef>
              <c:f>Blad1!$B$4:$D$4</c:f>
              <c:numCache>
                <c:formatCode>0.0%</c:formatCode>
                <c:ptCount val="3"/>
                <c:pt idx="0">
                  <c:v>0.65300000000000102</c:v>
                </c:pt>
                <c:pt idx="1">
                  <c:v>0.65300000000000102</c:v>
                </c:pt>
                <c:pt idx="2">
                  <c:v>0.65300000000000102</c:v>
                </c:pt>
              </c:numCache>
            </c:numRef>
          </c:val>
        </c:ser>
        <c:marker val="1"/>
        <c:axId val="81100160"/>
        <c:axId val="57152640"/>
      </c:lineChart>
      <c:catAx>
        <c:axId val="81100160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sz="1400"/>
            </a:pPr>
            <a:endParaRPr lang="nl-NL"/>
          </a:p>
        </c:txPr>
        <c:crossAx val="57152640"/>
        <c:crosses val="autoZero"/>
        <c:auto val="1"/>
        <c:lblAlgn val="ctr"/>
        <c:lblOffset val="100"/>
      </c:catAx>
      <c:valAx>
        <c:axId val="57152640"/>
        <c:scaling>
          <c:orientation val="minMax"/>
        </c:scaling>
        <c:axPos val="l"/>
        <c:majorGridlines/>
        <c:numFmt formatCode="0.00%" sourceLinked="1"/>
        <c:majorTickMark val="none"/>
        <c:tickLblPos val="nextTo"/>
        <c:spPr>
          <a:ln w="9525">
            <a:noFill/>
          </a:ln>
        </c:spPr>
        <c:crossAx val="81100160"/>
        <c:crosses val="autoZero"/>
        <c:crossBetween val="between"/>
      </c:valAx>
    </c:plotArea>
    <c:legend>
      <c:legendPos val="b"/>
      <c:layout/>
      <c:txPr>
        <a:bodyPr/>
        <a:lstStyle/>
        <a:p>
          <a:pPr>
            <a:defRPr sz="1400"/>
          </a:pPr>
          <a:endParaRPr lang="nl-NL"/>
        </a:p>
      </c:txPr>
    </c:legend>
    <c:plotVisOnly val="1"/>
    <c:dispBlanksAs val="gap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E4F616-C340-4703-8F16-ECE7C89E5C89}" type="datetimeFigureOut">
              <a:rPr lang="nl-NL" smtClean="0"/>
              <a:pPr/>
              <a:t>7-5-2013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F6B44B-2575-469D-86CE-B7DAAFFC3A7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0115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smtClean="0"/>
          </a:p>
        </p:txBody>
      </p:sp>
      <p:sp>
        <p:nvSpPr>
          <p:cNvPr id="90116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6237141-F517-4E75-9235-095269F9F95B}" type="slidenum">
              <a:rPr lang="nl-NL" smtClean="0"/>
              <a:pPr/>
              <a:t>6</a:t>
            </a:fld>
            <a:endParaRPr lang="nl-N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>
            <a:off x="0" y="5072063"/>
            <a:ext cx="9144000" cy="17859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 dirty="0"/>
          </a:p>
        </p:txBody>
      </p:sp>
      <p:pic>
        <p:nvPicPr>
          <p:cNvPr id="9" name="Picture 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5428952"/>
            <a:ext cx="1785938" cy="116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157192"/>
            <a:ext cx="133350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470025"/>
          </a:xfrm>
        </p:spPr>
        <p:txBody>
          <a:bodyPr>
            <a:normAutofit/>
          </a:bodyPr>
          <a:lstStyle>
            <a:lvl1pPr>
              <a:defRPr sz="4000" b="1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16" name="Tijdelijke aanduiding voor tekst 15"/>
          <p:cNvSpPr>
            <a:spLocks noGrp="1"/>
          </p:cNvSpPr>
          <p:nvPr>
            <p:ph type="body" sz="quarter" idx="10" hasCustomPrompt="1"/>
          </p:nvPr>
        </p:nvSpPr>
        <p:spPr>
          <a:xfrm>
            <a:off x="7235825" y="6021388"/>
            <a:ext cx="1908175" cy="836612"/>
          </a:xfrm>
        </p:spPr>
        <p:txBody>
          <a:bodyPr anchor="b" anchorCtr="0">
            <a:noAutofit/>
          </a:bodyPr>
          <a:lstStyle>
            <a:lvl1pPr algn="r">
              <a:buNone/>
              <a:defRPr sz="110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defRPr sz="1200">
                <a:latin typeface="Arial" pitchFamily="34" charset="0"/>
                <a:cs typeface="Arial" pitchFamily="34" charset="0"/>
              </a:defRPr>
            </a:lvl2pPr>
            <a:lvl3pPr>
              <a:defRPr sz="1200">
                <a:latin typeface="Arial" pitchFamily="34" charset="0"/>
                <a:cs typeface="Arial" pitchFamily="34" charset="0"/>
              </a:defRPr>
            </a:lvl3pPr>
            <a:lvl4pPr>
              <a:defRPr sz="1200">
                <a:latin typeface="Arial" pitchFamily="34" charset="0"/>
                <a:cs typeface="Arial" pitchFamily="34" charset="0"/>
              </a:defRPr>
            </a:lvl4pPr>
            <a:lvl5pPr>
              <a:defRPr sz="12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datum, tijd, plaats in te voegen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158507"/>
            <a:ext cx="9144000" cy="27826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34620" y="1556792"/>
            <a:ext cx="6700614" cy="892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hthoek 10"/>
          <p:cNvSpPr/>
          <p:nvPr/>
        </p:nvSpPr>
        <p:spPr>
          <a:xfrm>
            <a:off x="2307271" y="1650229"/>
            <a:ext cx="144016" cy="504056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="" xmlns:p14="http://schemas.microsoft.com/office/powerpoint/2010/main" val="17577051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>
            <a:off x="-6350" y="-1903"/>
            <a:ext cx="9150350" cy="1147853"/>
          </a:xfrm>
          <a:prstGeom prst="rect">
            <a:avLst/>
          </a:prstGeom>
          <a:solidFill>
            <a:srgbClr val="319BF3">
              <a:alpha val="85098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marL="540000" lvl="2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/>
            </a:pPr>
            <a:endParaRPr lang="nl-NL" sz="2800" kern="1200" dirty="0"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 hasCustomPrompt="1"/>
          </p:nvPr>
        </p:nvSpPr>
        <p:spPr>
          <a:xfrm>
            <a:off x="457200" y="1600200"/>
            <a:ext cx="8229600" cy="4781128"/>
          </a:xfrm>
        </p:spPr>
        <p:txBody>
          <a:bodyPr>
            <a:normAutofit/>
          </a:bodyPr>
          <a:lstStyle>
            <a:lvl1pPr marL="360000" indent="-358775" algn="l" rtl="0" eaLnBrk="0" fontAlgn="base" hangingPunct="0">
              <a:spcBef>
                <a:spcPts val="600"/>
              </a:spcBef>
              <a:spcAft>
                <a:spcPct val="0"/>
              </a:spcAft>
              <a:buFont typeface="Arial" charset="0"/>
              <a:buChar char="•"/>
              <a:defRPr lang="nl-NL" sz="1800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>
              <a:defRPr sz="1600">
                <a:latin typeface="Arial" pitchFamily="34" charset="0"/>
                <a:cs typeface="Arial" pitchFamily="34" charset="0"/>
              </a:defRPr>
            </a:lvl2pPr>
            <a:lvl3pPr>
              <a:defRPr sz="1400">
                <a:latin typeface="Arial" pitchFamily="34" charset="0"/>
                <a:cs typeface="Arial" pitchFamily="34" charset="0"/>
              </a:defRPr>
            </a:lvl3pPr>
            <a:lvl4pPr>
              <a:defRPr sz="1100">
                <a:latin typeface="Arial" pitchFamily="34" charset="0"/>
                <a:cs typeface="Arial" pitchFamily="34" charset="0"/>
              </a:defRPr>
            </a:lvl4pPr>
            <a:lvl5pPr>
              <a:defRPr sz="11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tekst in te voegen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12" name="Tijdelijke aanduiding voor tekst 11"/>
          <p:cNvSpPr>
            <a:spLocks noGrp="1"/>
          </p:cNvSpPr>
          <p:nvPr>
            <p:ph type="body" sz="quarter" idx="13" hasCustomPrompt="1"/>
          </p:nvPr>
        </p:nvSpPr>
        <p:spPr>
          <a:xfrm>
            <a:off x="459846" y="313566"/>
            <a:ext cx="8288618" cy="523220"/>
          </a:xfrm>
          <a:noFill/>
        </p:spPr>
        <p:txBody>
          <a:bodyPr wrap="square" rtlCol="0">
            <a:spAutoFit/>
          </a:bodyPr>
          <a:lstStyle>
            <a:lvl1pPr marL="0" algn="l" defTabSz="914400" rtl="0" eaLnBrk="1" latinLnBrk="0" hangingPunct="1">
              <a:buNone/>
              <a:defRPr lang="nl-NL" sz="28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0" algn="l" defTabSz="914400" rtl="0" eaLnBrk="1" latinLnBrk="0" hangingPunct="1">
              <a:defRPr lang="nl-NL" sz="3200" kern="120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voor dia titel</a:t>
            </a:r>
            <a:endParaRPr lang="nl-NL" dirty="0"/>
          </a:p>
        </p:txBody>
      </p:sp>
    </p:spTree>
    <p:extLst>
      <p:ext uri="{BB962C8B-B14F-4D97-AF65-F5344CB8AC3E}">
        <p14:creationId xmlns="" xmlns:p14="http://schemas.microsoft.com/office/powerpoint/2010/main" val="322981250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/>
          <p:cNvSpPr/>
          <p:nvPr/>
        </p:nvSpPr>
        <p:spPr>
          <a:xfrm>
            <a:off x="-6350" y="-1903"/>
            <a:ext cx="9150350" cy="1147853"/>
          </a:xfrm>
          <a:prstGeom prst="rect">
            <a:avLst/>
          </a:prstGeom>
          <a:solidFill>
            <a:srgbClr val="319BF3">
              <a:alpha val="85098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marL="540000" lvl="2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/>
            </a:pPr>
            <a:endParaRPr lang="nl-NL" sz="2800" kern="1200" dirty="0"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781128"/>
          </a:xfrm>
        </p:spPr>
        <p:txBody>
          <a:bodyPr/>
          <a:lstStyle>
            <a:lvl1pPr marL="360000">
              <a:defRPr lang="nl-NL" sz="1800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>
              <a:defRPr lang="nl-NL" sz="16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>
              <a:defRPr lang="nl-NL" sz="14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142875" lvl="0" indent="-358775" algn="l" defTabSz="914400" rtl="0" eaLnBrk="0" fontAlgn="base" latinLnBrk="0" hangingPunct="0">
              <a:spcBef>
                <a:spcPts val="600"/>
              </a:spcBef>
              <a:spcAft>
                <a:spcPct val="0"/>
              </a:spcAft>
              <a:buFont typeface="Arial" charset="0"/>
              <a:buChar char="•"/>
            </a:pPr>
            <a:r>
              <a:rPr lang="nl-NL" dirty="0" smtClean="0"/>
              <a:t>Klik om de modelstijlen te bewerken</a:t>
            </a:r>
          </a:p>
          <a:p>
            <a:pPr marL="142875" lvl="1" indent="-358775" algn="l" defTabSz="914400" rtl="0" eaLnBrk="0" fontAlgn="base" latinLnBrk="0" hangingPunct="0">
              <a:spcBef>
                <a:spcPts val="600"/>
              </a:spcBef>
              <a:spcAft>
                <a:spcPct val="0"/>
              </a:spcAft>
              <a:buFont typeface="Arial" charset="0"/>
              <a:buChar char="•"/>
            </a:pPr>
            <a:r>
              <a:rPr lang="nl-NL" dirty="0" smtClean="0"/>
              <a:t>Tweede niveau</a:t>
            </a:r>
          </a:p>
          <a:p>
            <a:pPr marL="142875" lvl="2" indent="-358775" algn="l" defTabSz="914400" rtl="0" eaLnBrk="0" fontAlgn="base" latinLnBrk="0" hangingPunct="0">
              <a:spcBef>
                <a:spcPts val="600"/>
              </a:spcBef>
              <a:spcAft>
                <a:spcPct val="0"/>
              </a:spcAft>
              <a:buFont typeface="Arial" charset="0"/>
              <a:buChar char="•"/>
            </a:pPr>
            <a:r>
              <a:rPr lang="nl-NL" dirty="0" smtClean="0"/>
              <a:t>Derde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781128"/>
          </a:xfrm>
        </p:spPr>
        <p:txBody>
          <a:bodyPr vert="horz" lIns="91440" tIns="45720" rIns="91440" bIns="45720" rtlCol="0">
            <a:normAutofit/>
          </a:bodyPr>
          <a:lstStyle>
            <a:lvl1pPr algn="l" defTabSz="914400" rtl="0" latinLnBrk="0">
              <a:defRPr lang="nl-NL" sz="1800" kern="120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algn="l" defTabSz="914400" rtl="0" latinLnBrk="0">
              <a:defRPr lang="nl-NL" sz="16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algn="l" defTabSz="914400" rtl="0" latinLnBrk="0">
              <a:buNone/>
              <a:defRPr lang="nl-NL" sz="1400" kern="1200" dirty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algn="l" defTabSz="914400" rtl="0" latinLnBrk="0">
              <a:defRPr lang="nl-NL" sz="1800" kern="120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algn="l" defTabSz="914400" rtl="0" latinLnBrk="0">
              <a:defRPr lang="nl-NL" sz="18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</p:txBody>
      </p:sp>
      <p:sp>
        <p:nvSpPr>
          <p:cNvPr id="11" name="Tijdelijke aanduiding voor tekst 11"/>
          <p:cNvSpPr>
            <a:spLocks noGrp="1"/>
          </p:cNvSpPr>
          <p:nvPr>
            <p:ph type="body" sz="quarter" idx="13" hasCustomPrompt="1"/>
          </p:nvPr>
        </p:nvSpPr>
        <p:spPr>
          <a:xfrm>
            <a:off x="459846" y="313566"/>
            <a:ext cx="8288618" cy="523220"/>
          </a:xfrm>
          <a:noFill/>
        </p:spPr>
        <p:txBody>
          <a:bodyPr wrap="square" rtlCol="0">
            <a:spAutoFit/>
          </a:bodyPr>
          <a:lstStyle>
            <a:lvl1pPr marL="0" algn="l" defTabSz="914400" rtl="0" eaLnBrk="1" latinLnBrk="0" hangingPunct="1">
              <a:buNone/>
              <a:defRPr lang="nl-NL" sz="28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0" algn="l" defTabSz="914400" rtl="0" eaLnBrk="1" latinLnBrk="0" hangingPunct="1">
              <a:defRPr lang="nl-NL" sz="3200" kern="120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voor dia titel</a:t>
            </a:r>
            <a:endParaRPr lang="nl-NL" dirty="0"/>
          </a:p>
        </p:txBody>
      </p:sp>
    </p:spTree>
    <p:extLst>
      <p:ext uri="{BB962C8B-B14F-4D97-AF65-F5344CB8AC3E}">
        <p14:creationId xmlns="" xmlns:p14="http://schemas.microsoft.com/office/powerpoint/2010/main" val="3823428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>
            <a:off x="-6350" y="-1903"/>
            <a:ext cx="9150350" cy="1147853"/>
          </a:xfrm>
          <a:prstGeom prst="rect">
            <a:avLst/>
          </a:prstGeom>
          <a:solidFill>
            <a:srgbClr val="319BF3">
              <a:alpha val="85098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marL="540000" lvl="2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/>
            </a:pPr>
            <a:endParaRPr lang="nl-NL" sz="2800" kern="1200" dirty="0"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" name="Tijdelijke aanduiding voor tekst 11"/>
          <p:cNvSpPr>
            <a:spLocks noGrp="1"/>
          </p:cNvSpPr>
          <p:nvPr>
            <p:ph type="body" sz="quarter" idx="13" hasCustomPrompt="1"/>
          </p:nvPr>
        </p:nvSpPr>
        <p:spPr>
          <a:xfrm>
            <a:off x="459846" y="313566"/>
            <a:ext cx="8288618" cy="523220"/>
          </a:xfrm>
          <a:noFill/>
        </p:spPr>
        <p:txBody>
          <a:bodyPr wrap="square" rtlCol="0">
            <a:spAutoFit/>
          </a:bodyPr>
          <a:lstStyle>
            <a:lvl1pPr marL="0" algn="l" defTabSz="914400" rtl="0" eaLnBrk="1" latinLnBrk="0" hangingPunct="1">
              <a:buNone/>
              <a:defRPr lang="nl-NL" sz="28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0" algn="l" defTabSz="914400" rtl="0" eaLnBrk="1" latinLnBrk="0" hangingPunct="1">
              <a:defRPr lang="nl-NL" sz="3200" kern="120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voor dia titel</a:t>
            </a:r>
            <a:endParaRPr lang="nl-NL" dirty="0"/>
          </a:p>
        </p:txBody>
      </p:sp>
    </p:spTree>
    <p:extLst>
      <p:ext uri="{BB962C8B-B14F-4D97-AF65-F5344CB8AC3E}">
        <p14:creationId xmlns="" xmlns:p14="http://schemas.microsoft.com/office/powerpoint/2010/main" val="399004768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3E06C0-ABD7-4DFE-A83C-DAF4197A77FB}" type="datetimeFigureOut">
              <a:rPr lang="nl-NL" smtClean="0"/>
              <a:pPr/>
              <a:t>7-5-2013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DB3-7020-4F69-8D4D-D22B61CE1A4E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="" xmlns:p14="http://schemas.microsoft.com/office/powerpoint/2010/main" val="2179269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emf"/><Relationship Id="rId3" Type="http://schemas.openxmlformats.org/officeDocument/2006/relationships/image" Target="../media/image7.jpeg"/><Relationship Id="rId7" Type="http://schemas.openxmlformats.org/officeDocument/2006/relationships/image" Target="../media/image11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emf"/><Relationship Id="rId5" Type="http://schemas.openxmlformats.org/officeDocument/2006/relationships/image" Target="../media/image9.wmf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sz="2800" dirty="0" err="1" smtClean="0"/>
              <a:t>Processchema-analyse</a:t>
            </a:r>
            <a:r>
              <a:rPr lang="nl-NL" sz="2800" dirty="0" smtClean="0"/>
              <a:t/>
            </a:r>
            <a:br>
              <a:rPr lang="nl-NL" sz="2800" dirty="0" smtClean="0"/>
            </a:br>
            <a:r>
              <a:rPr lang="nl-NL" dirty="0" smtClean="0"/>
              <a:t>&lt;projectnaam&gt;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3851920" y="5733256"/>
            <a:ext cx="25623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200" dirty="0" smtClean="0"/>
              <a:t>&lt;Logo school&gt;</a:t>
            </a:r>
            <a:endParaRPr lang="nl-NL" sz="3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Processchema analyse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0000">
              <a:buNone/>
            </a:pPr>
            <a:r>
              <a:rPr lang="nl-NL" b="1" dirty="0" smtClean="0"/>
              <a:t>Aanpak</a:t>
            </a:r>
          </a:p>
          <a:p>
            <a:pPr marL="360000"/>
            <a:r>
              <a:rPr lang="nl-NL" dirty="0" smtClean="0">
                <a:sym typeface="Wingdings" pitchFamily="2" charset="2"/>
              </a:rPr>
              <a:t>Vaststellen proces op hoofdlijnen</a:t>
            </a:r>
          </a:p>
          <a:p>
            <a:pPr marL="360000"/>
            <a:r>
              <a:rPr lang="nl-NL" dirty="0" smtClean="0">
                <a:sym typeface="Wingdings" pitchFamily="2" charset="2"/>
              </a:rPr>
              <a:t>Beantwoorden van de vragen op de ‘geeltjes’</a:t>
            </a:r>
          </a:p>
          <a:p>
            <a:pPr marL="360000"/>
            <a:r>
              <a:rPr lang="nl-NL" dirty="0" smtClean="0">
                <a:sym typeface="Wingdings" pitchFamily="2" charset="2"/>
              </a:rPr>
              <a:t>Vaststellen of er sprake is van een knelpunt/opmerking of een zware kritiek</a:t>
            </a:r>
          </a:p>
        </p:txBody>
      </p:sp>
      <p:grpSp>
        <p:nvGrpSpPr>
          <p:cNvPr id="3" name="Groep 7"/>
          <p:cNvGrpSpPr/>
          <p:nvPr/>
        </p:nvGrpSpPr>
        <p:grpSpPr>
          <a:xfrm>
            <a:off x="395536" y="4286746"/>
            <a:ext cx="8568952" cy="2382614"/>
            <a:chOff x="395536" y="4286746"/>
            <a:chExt cx="8568952" cy="2382614"/>
          </a:xfrm>
        </p:grpSpPr>
        <p:sp>
          <p:nvSpPr>
            <p:cNvPr id="10" name="Afgeronde rechthoek 9"/>
            <p:cNvSpPr/>
            <p:nvPr/>
          </p:nvSpPr>
          <p:spPr>
            <a:xfrm>
              <a:off x="2483768" y="4293096"/>
              <a:ext cx="2232248" cy="2376264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wrap="none" rtlCol="0" anchor="ctr"/>
            <a:lstStyle/>
            <a:p>
              <a:pPr marL="540000" algn="l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</a:pPr>
              <a:endParaRPr lang="nl-NL" sz="2800" kern="1200" dirty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118" name="Afgeronde rechthoek 117"/>
            <p:cNvSpPr/>
            <p:nvPr/>
          </p:nvSpPr>
          <p:spPr>
            <a:xfrm>
              <a:off x="7092280" y="4293096"/>
              <a:ext cx="1872208" cy="2376264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wrap="none" rtlCol="0" anchor="ctr"/>
            <a:lstStyle/>
            <a:p>
              <a:pPr marL="540000" algn="l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</a:pPr>
              <a:endParaRPr lang="nl-NL" sz="2800" kern="1200" dirty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95536" y="4435608"/>
              <a:ext cx="8424936" cy="20897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12" name="Gebogen verbindingslijn 11"/>
            <p:cNvCxnSpPr>
              <a:stCxn id="10" idx="0"/>
              <a:endCxn id="118" idx="0"/>
            </p:cNvCxnSpPr>
            <p:nvPr/>
          </p:nvCxnSpPr>
          <p:spPr>
            <a:xfrm rot="5400000" flipH="1" flipV="1">
              <a:off x="5814138" y="2078850"/>
              <a:ext cx="12700" cy="4428492"/>
            </a:xfrm>
            <a:prstGeom prst="bentConnector3">
              <a:avLst>
                <a:gd name="adj1" fmla="val 1800000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troomdiagram: Proces 6"/>
          <p:cNvSpPr>
            <a:spLocks noChangeArrowheads="1"/>
          </p:cNvSpPr>
          <p:nvPr/>
        </p:nvSpPr>
        <p:spPr bwMode="auto">
          <a:xfrm>
            <a:off x="359020" y="6302376"/>
            <a:ext cx="8456734" cy="295275"/>
          </a:xfrm>
          <a:prstGeom prst="flowChartProcess">
            <a:avLst/>
          </a:prstGeom>
          <a:solidFill>
            <a:schemeClr val="accent1">
              <a:lumMod val="60000"/>
              <a:lumOff val="40000"/>
            </a:schemeClr>
          </a:solidFill>
          <a:ln w="3175" algn="ctr">
            <a:solidFill>
              <a:srgbClr val="7F7F7F"/>
            </a:solidFill>
            <a:miter lim="800000"/>
            <a:headEnd/>
            <a:tailEnd/>
          </a:ln>
          <a:effectLst/>
        </p:spPr>
        <p:txBody>
          <a:bodyPr lIns="0" tIns="45712" rIns="0" bIns="45712" anchor="ctr"/>
          <a:lstStyle/>
          <a:p>
            <a:pPr algn="ctr" defTabSz="1664987">
              <a:defRPr/>
            </a:pPr>
            <a:r>
              <a:rPr lang="nl-NL" sz="900" b="1" dirty="0">
                <a:latin typeface="Arial" pitchFamily="34" charset="0"/>
                <a:cs typeface="Arial" pitchFamily="34" charset="0"/>
              </a:rPr>
              <a:t>VOORLICHTING</a:t>
            </a:r>
          </a:p>
        </p:txBody>
      </p:sp>
      <p:sp>
        <p:nvSpPr>
          <p:cNvPr id="166" name="Stroomdiagram: Proces 6"/>
          <p:cNvSpPr>
            <a:spLocks noChangeArrowheads="1"/>
          </p:cNvSpPr>
          <p:nvPr/>
        </p:nvSpPr>
        <p:spPr bwMode="auto">
          <a:xfrm>
            <a:off x="915867" y="3265488"/>
            <a:ext cx="997926" cy="571500"/>
          </a:xfrm>
          <a:prstGeom prst="flowChartProcess">
            <a:avLst/>
          </a:prstGeom>
          <a:solidFill>
            <a:schemeClr val="accent5">
              <a:lumMod val="40000"/>
              <a:lumOff val="60000"/>
            </a:schemeClr>
          </a:solidFill>
          <a:ln w="3175" algn="ctr">
            <a:solidFill>
              <a:srgbClr val="7F7F7F"/>
            </a:solidFill>
            <a:miter lim="800000"/>
            <a:headEnd/>
            <a:tailEnd/>
          </a:ln>
          <a:effectLst/>
        </p:spPr>
        <p:txBody>
          <a:bodyPr lIns="91423" tIns="45712" rIns="91423" bIns="45712" anchor="ctr"/>
          <a:lstStyle/>
          <a:p>
            <a:pPr algn="ctr" defTabSz="1664987">
              <a:defRPr/>
            </a:pPr>
            <a:r>
              <a:rPr lang="nl-NL" sz="900" dirty="0">
                <a:latin typeface="Arial" pitchFamily="34" charset="0"/>
                <a:cs typeface="Arial" pitchFamily="34" charset="0"/>
              </a:rPr>
              <a:t>Student meldt zich aan</a:t>
            </a:r>
          </a:p>
        </p:txBody>
      </p:sp>
      <p:sp>
        <p:nvSpPr>
          <p:cNvPr id="167" name="Stroomdiagram: Proces 13"/>
          <p:cNvSpPr>
            <a:spLocks noChangeArrowheads="1"/>
          </p:cNvSpPr>
          <p:nvPr/>
        </p:nvSpPr>
        <p:spPr bwMode="auto">
          <a:xfrm>
            <a:off x="3309091" y="3265488"/>
            <a:ext cx="1130750" cy="571500"/>
          </a:xfrm>
          <a:prstGeom prst="flowChartProcess">
            <a:avLst/>
          </a:prstGeom>
          <a:solidFill>
            <a:schemeClr val="accent5">
              <a:lumMod val="40000"/>
              <a:lumOff val="60000"/>
            </a:schemeClr>
          </a:solidFill>
          <a:ln w="3175" algn="ctr">
            <a:solidFill>
              <a:srgbClr val="7F7F7F"/>
            </a:solidFill>
            <a:miter lim="800000"/>
            <a:headEnd/>
            <a:tailEnd/>
          </a:ln>
          <a:effectLst/>
        </p:spPr>
        <p:txBody>
          <a:bodyPr lIns="91423" tIns="45712" rIns="91423" bIns="45712" anchor="ctr"/>
          <a:lstStyle/>
          <a:p>
            <a:pPr algn="ctr" defTabSz="1664987">
              <a:defRPr/>
            </a:pPr>
            <a:r>
              <a:rPr lang="nl-NL" sz="900" dirty="0">
                <a:latin typeface="Arial" pitchFamily="34" charset="0"/>
                <a:cs typeface="Arial" pitchFamily="34" charset="0"/>
              </a:rPr>
              <a:t>Student wordt uitgenodigd voor </a:t>
            </a:r>
            <a:r>
              <a:rPr lang="nl-NL" sz="900" dirty="0" smtClean="0">
                <a:latin typeface="Arial" pitchFamily="34" charset="0"/>
                <a:cs typeface="Arial" pitchFamily="34" charset="0"/>
              </a:rPr>
              <a:t>Taal- en rekentest</a:t>
            </a:r>
            <a:endParaRPr lang="nl-NL" sz="9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68" name="Rechte verbindingslijn met pijl 167"/>
          <p:cNvCxnSpPr>
            <a:stCxn id="166" idx="3"/>
            <a:endCxn id="69" idx="1"/>
          </p:cNvCxnSpPr>
          <p:nvPr/>
        </p:nvCxnSpPr>
        <p:spPr>
          <a:xfrm>
            <a:off x="1913792" y="3551239"/>
            <a:ext cx="218343" cy="317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1" name="Tekstvak 170"/>
          <p:cNvSpPr txBox="1"/>
          <p:nvPr/>
        </p:nvSpPr>
        <p:spPr>
          <a:xfrm>
            <a:off x="52366" y="26516"/>
            <a:ext cx="2459098" cy="738188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3" tIns="45712" rIns="91423" bIns="45712"/>
          <a:lstStyle/>
          <a:p>
            <a:pPr defTabSz="1664987">
              <a:defRPr/>
            </a:pPr>
            <a:r>
              <a:rPr lang="nl-NL" sz="9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Processchema</a:t>
            </a:r>
          </a:p>
          <a:p>
            <a:pPr defTabSz="1664987">
              <a:defRPr/>
            </a:pPr>
            <a:r>
              <a:rPr lang="nl-NL" sz="9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Werkplaatsmanagement mobiliteitsbranche</a:t>
            </a:r>
            <a:endParaRPr lang="nl-NL" sz="9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defTabSz="1664987">
              <a:defRPr/>
            </a:pPr>
            <a:r>
              <a:rPr lang="nl-NL" sz="9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ROC</a:t>
            </a:r>
            <a:endParaRPr lang="nl-NL" sz="9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defTabSz="1664987">
              <a:defRPr/>
            </a:pPr>
            <a:r>
              <a:rPr lang="nl-NL" sz="9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Versie </a:t>
            </a:r>
            <a:r>
              <a:rPr lang="nl-NL" sz="9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1.0</a:t>
            </a:r>
            <a:endParaRPr lang="nl-NL" sz="9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2" name="Stroomdiagram: Proces 171"/>
          <p:cNvSpPr>
            <a:spLocks noChangeArrowheads="1"/>
          </p:cNvSpPr>
          <p:nvPr/>
        </p:nvSpPr>
        <p:spPr bwMode="auto">
          <a:xfrm>
            <a:off x="4572000" y="3267075"/>
            <a:ext cx="996462" cy="571500"/>
          </a:xfrm>
          <a:prstGeom prst="flowChartProcess">
            <a:avLst/>
          </a:prstGeom>
          <a:solidFill>
            <a:schemeClr val="accent5">
              <a:lumMod val="40000"/>
              <a:lumOff val="60000"/>
            </a:schemeClr>
          </a:solidFill>
          <a:ln w="3175" algn="ctr">
            <a:solidFill>
              <a:srgbClr val="7F7F7F"/>
            </a:solidFill>
            <a:miter lim="800000"/>
            <a:headEnd/>
            <a:tailEnd/>
          </a:ln>
          <a:effectLst/>
        </p:spPr>
        <p:txBody>
          <a:bodyPr lIns="91423" tIns="45712" rIns="91423" bIns="45712" anchor="ctr"/>
          <a:lstStyle/>
          <a:p>
            <a:pPr algn="ctr" defTabSz="1664987">
              <a:defRPr/>
            </a:pPr>
            <a:r>
              <a:rPr lang="nl-NL" sz="900" dirty="0">
                <a:latin typeface="Arial" pitchFamily="34" charset="0"/>
                <a:cs typeface="Arial" pitchFamily="34" charset="0"/>
              </a:rPr>
              <a:t>Intaker houdt gesprek met kandidaat</a:t>
            </a:r>
          </a:p>
        </p:txBody>
      </p:sp>
      <p:sp>
        <p:nvSpPr>
          <p:cNvPr id="2056" name="Ovaal 128"/>
          <p:cNvSpPr>
            <a:spLocks noChangeArrowheads="1"/>
          </p:cNvSpPr>
          <p:nvPr/>
        </p:nvSpPr>
        <p:spPr bwMode="auto">
          <a:xfrm>
            <a:off x="118697" y="3228975"/>
            <a:ext cx="593480" cy="642938"/>
          </a:xfrm>
          <a:prstGeom prst="ellipse">
            <a:avLst/>
          </a:prstGeom>
          <a:solidFill>
            <a:schemeClr val="bg1"/>
          </a:solidFill>
          <a:ln w="3175" algn="ctr">
            <a:solidFill>
              <a:srgbClr val="7F7F7F"/>
            </a:solidFill>
            <a:round/>
            <a:headEnd/>
            <a:tailEnd/>
          </a:ln>
        </p:spPr>
        <p:txBody>
          <a:bodyPr lIns="0" tIns="45712" rIns="0" bIns="45712" anchor="ctr"/>
          <a:lstStyle/>
          <a:p>
            <a:pPr algn="ctr" defTabSz="1663700"/>
            <a:r>
              <a:rPr lang="nl-NL" sz="900">
                <a:latin typeface="Arial" pitchFamily="34" charset="0"/>
                <a:cs typeface="Arial" pitchFamily="34" charset="0"/>
              </a:rPr>
              <a:t>START</a:t>
            </a:r>
          </a:p>
        </p:txBody>
      </p:sp>
      <p:cxnSp>
        <p:nvCxnSpPr>
          <p:cNvPr id="175" name="Rechte verbindingslijn met pijl 174"/>
          <p:cNvCxnSpPr>
            <a:stCxn id="2056" idx="6"/>
            <a:endCxn id="166" idx="1"/>
          </p:cNvCxnSpPr>
          <p:nvPr/>
        </p:nvCxnSpPr>
        <p:spPr>
          <a:xfrm flipV="1">
            <a:off x="712177" y="3551238"/>
            <a:ext cx="203689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Gekromde verbindingslijn 175"/>
          <p:cNvCxnSpPr>
            <a:stCxn id="166" idx="0"/>
            <a:endCxn id="172" idx="0"/>
          </p:cNvCxnSpPr>
          <p:nvPr/>
        </p:nvCxnSpPr>
        <p:spPr>
          <a:xfrm rot="16200000" flipH="1">
            <a:off x="3242103" y="1438948"/>
            <a:ext cx="1587" cy="3654669"/>
          </a:xfrm>
          <a:prstGeom prst="curvedConnector3">
            <a:avLst>
              <a:gd name="adj1" fmla="val -52560218"/>
            </a:avLst>
          </a:prstGeom>
          <a:ln>
            <a:solidFill>
              <a:schemeClr val="tx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Rechte verbindingslijn met pijl 177"/>
          <p:cNvCxnSpPr>
            <a:stCxn id="167" idx="3"/>
            <a:endCxn id="172" idx="1"/>
          </p:cNvCxnSpPr>
          <p:nvPr/>
        </p:nvCxnSpPr>
        <p:spPr>
          <a:xfrm>
            <a:off x="4439841" y="3551239"/>
            <a:ext cx="132160" cy="158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0" name="Stroomdiagram: Proces 13"/>
          <p:cNvSpPr>
            <a:spLocks noChangeArrowheads="1"/>
          </p:cNvSpPr>
          <p:nvPr/>
        </p:nvSpPr>
        <p:spPr bwMode="auto">
          <a:xfrm>
            <a:off x="7171593" y="3271838"/>
            <a:ext cx="997927" cy="569912"/>
          </a:xfrm>
          <a:prstGeom prst="flowChartProcess">
            <a:avLst/>
          </a:prstGeom>
          <a:solidFill>
            <a:schemeClr val="accent5">
              <a:lumMod val="40000"/>
              <a:lumOff val="60000"/>
            </a:schemeClr>
          </a:solidFill>
          <a:ln w="3175" algn="ctr">
            <a:solidFill>
              <a:srgbClr val="7F7F7F"/>
            </a:solidFill>
            <a:miter lim="800000"/>
            <a:headEnd/>
            <a:tailEnd/>
          </a:ln>
          <a:effectLst/>
        </p:spPr>
        <p:txBody>
          <a:bodyPr lIns="91423" tIns="45712" rIns="91423" bIns="45712" anchor="ctr"/>
          <a:lstStyle/>
          <a:p>
            <a:pPr algn="ctr" defTabSz="1664987">
              <a:defRPr/>
            </a:pPr>
            <a:r>
              <a:rPr lang="nl-NL" sz="900">
                <a:latin typeface="Arial" pitchFamily="34" charset="0"/>
                <a:cs typeface="Arial" pitchFamily="34" charset="0"/>
              </a:rPr>
              <a:t>Student wordt ingeschreven</a:t>
            </a:r>
          </a:p>
        </p:txBody>
      </p:sp>
      <p:sp>
        <p:nvSpPr>
          <p:cNvPr id="2061" name="Tekstvak 93"/>
          <p:cNvSpPr txBox="1">
            <a:spLocks noChangeArrowheads="1"/>
          </p:cNvSpPr>
          <p:nvPr/>
        </p:nvSpPr>
        <p:spPr bwMode="auto">
          <a:xfrm>
            <a:off x="6101862" y="4005264"/>
            <a:ext cx="274400" cy="230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3" tIns="45712" rIns="91423" bIns="45712">
            <a:spAutoFit/>
          </a:bodyPr>
          <a:lstStyle/>
          <a:p>
            <a:r>
              <a:rPr lang="nl-NL" sz="900">
                <a:latin typeface="Arial" pitchFamily="34" charset="0"/>
                <a:cs typeface="Arial" pitchFamily="34" charset="0"/>
              </a:rPr>
              <a:t>ja</a:t>
            </a:r>
          </a:p>
        </p:txBody>
      </p:sp>
      <p:cxnSp>
        <p:nvCxnSpPr>
          <p:cNvPr id="184" name="Rechte verbindingslijn met pijl 183"/>
          <p:cNvCxnSpPr>
            <a:stCxn id="186" idx="3"/>
            <a:endCxn id="180" idx="1"/>
          </p:cNvCxnSpPr>
          <p:nvPr/>
        </p:nvCxnSpPr>
        <p:spPr>
          <a:xfrm flipV="1">
            <a:off x="6899031" y="3557588"/>
            <a:ext cx="272562" cy="158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Rechte verbindingslijn met pijl 184"/>
          <p:cNvCxnSpPr>
            <a:stCxn id="172" idx="3"/>
            <a:endCxn id="186" idx="1"/>
          </p:cNvCxnSpPr>
          <p:nvPr/>
        </p:nvCxnSpPr>
        <p:spPr>
          <a:xfrm>
            <a:off x="5568462" y="3552825"/>
            <a:ext cx="209550" cy="635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6" name="Stroomdiagram: Beslissing 185"/>
          <p:cNvSpPr>
            <a:spLocks noChangeArrowheads="1"/>
          </p:cNvSpPr>
          <p:nvPr/>
        </p:nvSpPr>
        <p:spPr bwMode="auto">
          <a:xfrm>
            <a:off x="5778012" y="3151188"/>
            <a:ext cx="1121019" cy="814387"/>
          </a:xfrm>
          <a:prstGeom prst="flowChartDecision">
            <a:avLst/>
          </a:prstGeom>
          <a:solidFill>
            <a:schemeClr val="accent5">
              <a:lumMod val="40000"/>
              <a:lumOff val="60000"/>
            </a:schemeClr>
          </a:solidFill>
          <a:ln w="3175" algn="ctr">
            <a:solidFill>
              <a:srgbClr val="7F7F7F"/>
            </a:solidFill>
            <a:miter lim="800000"/>
            <a:headEnd/>
            <a:tailEnd/>
          </a:ln>
          <a:effectLst/>
        </p:spPr>
        <p:txBody>
          <a:bodyPr lIns="0" tIns="45712" rIns="0" bIns="45712" anchor="ctr"/>
          <a:lstStyle/>
          <a:p>
            <a:pPr algn="ctr" defTabSz="1664987">
              <a:defRPr/>
            </a:pPr>
            <a:r>
              <a:rPr lang="nl-NL" sz="900" dirty="0">
                <a:latin typeface="Arial" pitchFamily="34" charset="0"/>
                <a:cs typeface="Arial" pitchFamily="34" charset="0"/>
              </a:rPr>
              <a:t>Twijfel over aanname?</a:t>
            </a:r>
          </a:p>
        </p:txBody>
      </p:sp>
      <p:sp>
        <p:nvSpPr>
          <p:cNvPr id="188" name="Stroomdiagram: Meerdere documenten 187"/>
          <p:cNvSpPr/>
          <p:nvPr/>
        </p:nvSpPr>
        <p:spPr>
          <a:xfrm>
            <a:off x="3358662" y="2060575"/>
            <a:ext cx="1186962" cy="857250"/>
          </a:xfrm>
          <a:prstGeom prst="flowChartMultidocument">
            <a:avLst/>
          </a:prstGeom>
          <a:solidFill>
            <a:srgbClr val="F2F2F2"/>
          </a:solidFill>
          <a:ln w="3175" algn="ctr">
            <a:solidFill>
              <a:srgbClr val="7F7F7F"/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664987">
              <a:defRPr/>
            </a:pPr>
            <a:r>
              <a:rPr lang="nl-NL" sz="900" dirty="0">
                <a:latin typeface="Arial" pitchFamily="34" charset="0"/>
                <a:cs typeface="Arial" pitchFamily="34" charset="0"/>
              </a:rPr>
              <a:t>Aanmelding + </a:t>
            </a:r>
            <a:r>
              <a:rPr lang="nl-NL" sz="900" dirty="0" err="1">
                <a:latin typeface="Arial" pitchFamily="34" charset="0"/>
                <a:cs typeface="Arial" pitchFamily="34" charset="0"/>
              </a:rPr>
              <a:t>doorstroomdossier</a:t>
            </a:r>
            <a:r>
              <a:rPr lang="nl-NL" sz="900" dirty="0">
                <a:latin typeface="Arial" pitchFamily="34" charset="0"/>
                <a:cs typeface="Arial" pitchFamily="34" charset="0"/>
              </a:rPr>
              <a:t>   </a:t>
            </a:r>
            <a:r>
              <a:rPr lang="nl-NL" sz="900" dirty="0" smtClean="0">
                <a:latin typeface="Arial" pitchFamily="34" charset="0"/>
                <a:cs typeface="Arial" pitchFamily="34" charset="0"/>
              </a:rPr>
              <a:t>Taal- en reken </a:t>
            </a:r>
            <a:r>
              <a:rPr lang="nl-NL" sz="900" dirty="0">
                <a:latin typeface="Arial" pitchFamily="34" charset="0"/>
                <a:cs typeface="Arial" pitchFamily="34" charset="0"/>
              </a:rPr>
              <a:t>test</a:t>
            </a:r>
          </a:p>
        </p:txBody>
      </p:sp>
      <p:sp>
        <p:nvSpPr>
          <p:cNvPr id="2066" name="Tekstvak 93"/>
          <p:cNvSpPr txBox="1">
            <a:spLocks noChangeArrowheads="1"/>
          </p:cNvSpPr>
          <p:nvPr/>
        </p:nvSpPr>
        <p:spPr bwMode="auto">
          <a:xfrm>
            <a:off x="7694736" y="3933825"/>
            <a:ext cx="274400" cy="230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3" tIns="45712" rIns="91423" bIns="45712">
            <a:spAutoFit/>
          </a:bodyPr>
          <a:lstStyle/>
          <a:p>
            <a:r>
              <a:rPr lang="nl-NL" sz="900">
                <a:latin typeface="Arial" pitchFamily="34" charset="0"/>
                <a:cs typeface="Arial" pitchFamily="34" charset="0"/>
              </a:rPr>
              <a:t>ja</a:t>
            </a:r>
          </a:p>
        </p:txBody>
      </p:sp>
      <p:cxnSp>
        <p:nvCxnSpPr>
          <p:cNvPr id="204" name="Rechte verbindingslijn met pijl 203"/>
          <p:cNvCxnSpPr>
            <a:stCxn id="180" idx="3"/>
            <a:endCxn id="38" idx="1"/>
          </p:cNvCxnSpPr>
          <p:nvPr/>
        </p:nvCxnSpPr>
        <p:spPr>
          <a:xfrm flipV="1">
            <a:off x="8169520" y="3551238"/>
            <a:ext cx="457200" cy="635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Stroomdiagram: Verbindingslijn naar een andere pagina 37"/>
          <p:cNvSpPr/>
          <p:nvPr/>
        </p:nvSpPr>
        <p:spPr>
          <a:xfrm>
            <a:off x="8626720" y="3436938"/>
            <a:ext cx="211015" cy="228600"/>
          </a:xfrm>
          <a:prstGeom prst="flowChartOffpageConnector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57169">
              <a:defRPr/>
            </a:pPr>
            <a:endParaRPr lang="nl-NL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70" name="Tekstvak 116"/>
          <p:cNvSpPr txBox="1">
            <a:spLocks noChangeArrowheads="1"/>
          </p:cNvSpPr>
          <p:nvPr/>
        </p:nvSpPr>
        <p:spPr bwMode="auto">
          <a:xfrm>
            <a:off x="6749562" y="3325814"/>
            <a:ext cx="376992" cy="230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3" tIns="45712" rIns="91423" bIns="45712">
            <a:spAutoFit/>
          </a:bodyPr>
          <a:lstStyle/>
          <a:p>
            <a:r>
              <a:rPr lang="nl-NL" sz="900">
                <a:latin typeface="Arial" pitchFamily="34" charset="0"/>
                <a:cs typeface="Arial" pitchFamily="34" charset="0"/>
              </a:rPr>
              <a:t>nee</a:t>
            </a:r>
          </a:p>
        </p:txBody>
      </p:sp>
      <p:sp>
        <p:nvSpPr>
          <p:cNvPr id="52" name="Stroomdiagram: Proces 51"/>
          <p:cNvSpPr>
            <a:spLocks noChangeArrowheads="1"/>
          </p:cNvSpPr>
          <p:nvPr/>
        </p:nvSpPr>
        <p:spPr bwMode="auto">
          <a:xfrm>
            <a:off x="5743178" y="4297363"/>
            <a:ext cx="1172007" cy="571500"/>
          </a:xfrm>
          <a:prstGeom prst="flowChartProcess">
            <a:avLst/>
          </a:prstGeom>
          <a:solidFill>
            <a:schemeClr val="accent5">
              <a:lumMod val="40000"/>
              <a:lumOff val="60000"/>
            </a:schemeClr>
          </a:solidFill>
          <a:ln w="3175" algn="ctr">
            <a:solidFill>
              <a:srgbClr val="7F7F7F"/>
            </a:solidFill>
            <a:miter lim="800000"/>
            <a:headEnd/>
            <a:tailEnd/>
          </a:ln>
          <a:effectLst/>
        </p:spPr>
        <p:txBody>
          <a:bodyPr lIns="91423" tIns="45712" rIns="91423" bIns="45712" anchor="ctr"/>
          <a:lstStyle/>
          <a:p>
            <a:pPr algn="ctr" defTabSz="1664987">
              <a:defRPr/>
            </a:pPr>
            <a:r>
              <a:rPr lang="nl-NL" sz="900" dirty="0">
                <a:latin typeface="Arial" pitchFamily="34" charset="0"/>
                <a:cs typeface="Arial" pitchFamily="34" charset="0"/>
              </a:rPr>
              <a:t>Tweede intakegesprek of </a:t>
            </a:r>
            <a:r>
              <a:rPr lang="nl-NL" sz="900" dirty="0" smtClean="0">
                <a:latin typeface="Arial" pitchFamily="34" charset="0"/>
                <a:cs typeface="Arial" pitchFamily="34" charset="0"/>
              </a:rPr>
              <a:t>heroriëntatietraject</a:t>
            </a:r>
            <a:endParaRPr lang="nl-NL" sz="9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9" name="Rechte verbindingslijn met pijl 58"/>
          <p:cNvCxnSpPr>
            <a:stCxn id="65" idx="0"/>
            <a:endCxn id="180" idx="2"/>
          </p:cNvCxnSpPr>
          <p:nvPr/>
        </p:nvCxnSpPr>
        <p:spPr>
          <a:xfrm rot="5400000" flipH="1" flipV="1">
            <a:off x="7503930" y="4006179"/>
            <a:ext cx="331788" cy="293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Stroomdiagram: Beslissing 64"/>
          <p:cNvSpPr>
            <a:spLocks noChangeArrowheads="1"/>
          </p:cNvSpPr>
          <p:nvPr/>
        </p:nvSpPr>
        <p:spPr bwMode="auto">
          <a:xfrm>
            <a:off x="7107115" y="4173539"/>
            <a:ext cx="1121020" cy="814387"/>
          </a:xfrm>
          <a:prstGeom prst="flowChartDecision">
            <a:avLst/>
          </a:prstGeom>
          <a:solidFill>
            <a:schemeClr val="accent5">
              <a:lumMod val="40000"/>
              <a:lumOff val="60000"/>
            </a:schemeClr>
          </a:solidFill>
          <a:ln w="3175" algn="ctr">
            <a:solidFill>
              <a:srgbClr val="7F7F7F"/>
            </a:solidFill>
            <a:miter lim="800000"/>
            <a:headEnd/>
            <a:tailEnd/>
          </a:ln>
          <a:effectLst/>
        </p:spPr>
        <p:txBody>
          <a:bodyPr lIns="0" tIns="45712" rIns="0" bIns="45712" anchor="ctr"/>
          <a:lstStyle/>
          <a:p>
            <a:pPr algn="ctr" defTabSz="1664987">
              <a:defRPr/>
            </a:pPr>
            <a:r>
              <a:rPr lang="nl-NL" sz="900" dirty="0">
                <a:latin typeface="Arial" pitchFamily="34" charset="0"/>
                <a:cs typeface="Arial" pitchFamily="34" charset="0"/>
              </a:rPr>
              <a:t>Aannemen?</a:t>
            </a:r>
          </a:p>
        </p:txBody>
      </p:sp>
      <p:cxnSp>
        <p:nvCxnSpPr>
          <p:cNvPr id="68" name="Rechte verbindingslijn met pijl 67"/>
          <p:cNvCxnSpPr>
            <a:stCxn id="52" idx="3"/>
            <a:endCxn id="65" idx="1"/>
          </p:cNvCxnSpPr>
          <p:nvPr/>
        </p:nvCxnSpPr>
        <p:spPr>
          <a:xfrm flipV="1">
            <a:off x="6915185" y="4580733"/>
            <a:ext cx="191930" cy="238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Rechte verbindingslijn met pijl 70"/>
          <p:cNvCxnSpPr>
            <a:stCxn id="186" idx="2"/>
            <a:endCxn id="52" idx="0"/>
          </p:cNvCxnSpPr>
          <p:nvPr/>
        </p:nvCxnSpPr>
        <p:spPr>
          <a:xfrm flipH="1">
            <a:off x="6329182" y="3965575"/>
            <a:ext cx="9340" cy="3317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76" name="Tekstvak 116"/>
          <p:cNvSpPr txBox="1">
            <a:spLocks noChangeArrowheads="1"/>
          </p:cNvSpPr>
          <p:nvPr/>
        </p:nvSpPr>
        <p:spPr bwMode="auto">
          <a:xfrm>
            <a:off x="7680081" y="4868864"/>
            <a:ext cx="376992" cy="230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3" tIns="45712" rIns="91423" bIns="45712">
            <a:spAutoFit/>
          </a:bodyPr>
          <a:lstStyle/>
          <a:p>
            <a:r>
              <a:rPr lang="nl-NL" sz="900">
                <a:latin typeface="Arial" pitchFamily="34" charset="0"/>
                <a:cs typeface="Arial" pitchFamily="34" charset="0"/>
              </a:rPr>
              <a:t>nee</a:t>
            </a:r>
          </a:p>
        </p:txBody>
      </p:sp>
      <p:cxnSp>
        <p:nvCxnSpPr>
          <p:cNvPr id="56" name="Rechte verbindingslijn met pijl 55"/>
          <p:cNvCxnSpPr>
            <a:stCxn id="167" idx="0"/>
            <a:endCxn id="188" idx="2"/>
          </p:cNvCxnSpPr>
          <p:nvPr/>
        </p:nvCxnSpPr>
        <p:spPr>
          <a:xfrm flipH="1" flipV="1">
            <a:off x="3869605" y="2885362"/>
            <a:ext cx="4861" cy="380127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Stroomdiagram: Proces 13"/>
          <p:cNvSpPr>
            <a:spLocks noChangeArrowheads="1"/>
          </p:cNvSpPr>
          <p:nvPr/>
        </p:nvSpPr>
        <p:spPr bwMode="auto">
          <a:xfrm>
            <a:off x="2132136" y="3268663"/>
            <a:ext cx="997926" cy="571500"/>
          </a:xfrm>
          <a:prstGeom prst="flowChartProcess">
            <a:avLst/>
          </a:prstGeom>
          <a:solidFill>
            <a:schemeClr val="accent5">
              <a:lumMod val="40000"/>
              <a:lumOff val="60000"/>
            </a:schemeClr>
          </a:solidFill>
          <a:ln w="3175" algn="ctr">
            <a:solidFill>
              <a:srgbClr val="7F7F7F"/>
            </a:solidFill>
            <a:miter lim="800000"/>
            <a:headEnd/>
            <a:tailEnd/>
          </a:ln>
          <a:effectLst/>
        </p:spPr>
        <p:txBody>
          <a:bodyPr lIns="91423" tIns="45712" rIns="91423" bIns="45712" anchor="ctr"/>
          <a:lstStyle/>
          <a:p>
            <a:pPr algn="ctr" defTabSz="1664987">
              <a:defRPr/>
            </a:pPr>
            <a:r>
              <a:rPr lang="nl-NL" sz="900" dirty="0">
                <a:latin typeface="Arial" pitchFamily="34" charset="0"/>
                <a:cs typeface="Arial" pitchFamily="34" charset="0"/>
              </a:rPr>
              <a:t>Administratie verwerkt aanmelding</a:t>
            </a:r>
          </a:p>
        </p:txBody>
      </p:sp>
      <p:cxnSp>
        <p:nvCxnSpPr>
          <p:cNvPr id="72" name="Rechte verbindingslijn met pijl 71"/>
          <p:cNvCxnSpPr>
            <a:stCxn id="69" idx="3"/>
            <a:endCxn id="167" idx="1"/>
          </p:cNvCxnSpPr>
          <p:nvPr/>
        </p:nvCxnSpPr>
        <p:spPr>
          <a:xfrm flipV="1">
            <a:off x="3130062" y="3551239"/>
            <a:ext cx="179029" cy="317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Vorm 49"/>
          <p:cNvCxnSpPr>
            <a:stCxn id="65" idx="2"/>
            <a:endCxn id="52" idx="2"/>
          </p:cNvCxnSpPr>
          <p:nvPr/>
        </p:nvCxnSpPr>
        <p:spPr>
          <a:xfrm rot="5400000" flipH="1">
            <a:off x="6938872" y="4259174"/>
            <a:ext cx="119063" cy="1338443"/>
          </a:xfrm>
          <a:prstGeom prst="bentConnector3">
            <a:avLst>
              <a:gd name="adj1" fmla="val -191999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82" name="Tekstvak 63"/>
          <p:cNvSpPr txBox="1">
            <a:spLocks noChangeArrowheads="1"/>
          </p:cNvSpPr>
          <p:nvPr/>
        </p:nvSpPr>
        <p:spPr bwMode="auto">
          <a:xfrm>
            <a:off x="4444513" y="188914"/>
            <a:ext cx="93006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l-NL" sz="1400">
                <a:latin typeface="Arial" pitchFamily="34" charset="0"/>
                <a:cs typeface="Arial" pitchFamily="34" charset="0"/>
              </a:rPr>
              <a:t>Legenda:</a:t>
            </a:r>
          </a:p>
        </p:txBody>
      </p:sp>
      <p:cxnSp>
        <p:nvCxnSpPr>
          <p:cNvPr id="62" name="Gekromde verbindingslijn 61"/>
          <p:cNvCxnSpPr>
            <a:stCxn id="172" idx="2"/>
            <a:endCxn id="52" idx="1"/>
          </p:cNvCxnSpPr>
          <p:nvPr/>
        </p:nvCxnSpPr>
        <p:spPr>
          <a:xfrm rot="16200000" flipH="1">
            <a:off x="5034435" y="3874370"/>
            <a:ext cx="744538" cy="672947"/>
          </a:xfrm>
          <a:prstGeom prst="curvedConnector2">
            <a:avLst/>
          </a:prstGeom>
          <a:ln>
            <a:solidFill>
              <a:schemeClr val="tx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hthoek 42"/>
          <p:cNvSpPr/>
          <p:nvPr/>
        </p:nvSpPr>
        <p:spPr>
          <a:xfrm>
            <a:off x="179512" y="1196752"/>
            <a:ext cx="2005146" cy="1321545"/>
          </a:xfrm>
          <a:prstGeom prst="rect">
            <a:avLst/>
          </a:prstGeom>
          <a:solidFill>
            <a:schemeClr val="bg1">
              <a:lumMod val="85000"/>
            </a:schemeClr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9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Niveau 4</a:t>
            </a:r>
          </a:p>
          <a:p>
            <a:r>
              <a:rPr lang="nl-NL" sz="9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Werkplaatsmanagement Mobiliteitsbranche Niveau 4</a:t>
            </a:r>
          </a:p>
          <a:p>
            <a:endParaRPr lang="nl-NL" sz="9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nl-NL" sz="9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Crebo's</a:t>
            </a:r>
            <a:r>
              <a:rPr lang="nl-NL" sz="9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90842, 93382 en 93384</a:t>
            </a:r>
          </a:p>
          <a:p>
            <a:endParaRPr lang="nl-NL" sz="9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nl-NL" sz="9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Bij uitstroom na 1,5 jaar kan eventueel een niveau 2 diploma worden uitgereikt</a:t>
            </a:r>
            <a:endParaRPr lang="nl-NL" sz="9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Rechthoek 44"/>
          <p:cNvSpPr/>
          <p:nvPr/>
        </p:nvSpPr>
        <p:spPr>
          <a:xfrm>
            <a:off x="5435112" y="115889"/>
            <a:ext cx="864577" cy="433387"/>
          </a:xfrm>
          <a:prstGeom prst="rect">
            <a:avLst/>
          </a:prstGeom>
          <a:solidFill>
            <a:srgbClr val="FFFF99"/>
          </a:solidFill>
          <a:ln w="3175">
            <a:solidFill>
              <a:schemeClr val="bg1">
                <a:lumMod val="50000"/>
              </a:schemeClr>
            </a:solidFill>
          </a:ln>
          <a:effectLst>
            <a:outerShdw blurRad="50800" dist="1397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anchor="ctr"/>
          <a:lstStyle/>
          <a:p>
            <a:pPr algn="ctr">
              <a:defRPr/>
            </a:pPr>
            <a:r>
              <a:rPr lang="nl-NL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Vragen</a:t>
            </a:r>
          </a:p>
        </p:txBody>
      </p:sp>
      <p:sp>
        <p:nvSpPr>
          <p:cNvPr id="47" name="Rechthoek 46"/>
          <p:cNvSpPr/>
          <p:nvPr/>
        </p:nvSpPr>
        <p:spPr>
          <a:xfrm>
            <a:off x="7344508" y="115889"/>
            <a:ext cx="864577" cy="433387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</a:ln>
          <a:effectLst>
            <a:outerShdw blurRad="50800" dist="1397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anchor="ctr"/>
          <a:lstStyle/>
          <a:p>
            <a:pPr algn="ctr">
              <a:defRPr/>
            </a:pPr>
            <a:r>
              <a:rPr lang="nl-NL" sz="9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Zware kritiek</a:t>
            </a:r>
          </a:p>
        </p:txBody>
      </p:sp>
      <p:sp>
        <p:nvSpPr>
          <p:cNvPr id="51" name="Rechthoek 50"/>
          <p:cNvSpPr/>
          <p:nvPr/>
        </p:nvSpPr>
        <p:spPr>
          <a:xfrm>
            <a:off x="6389077" y="115889"/>
            <a:ext cx="864577" cy="433387"/>
          </a:xfrm>
          <a:prstGeom prst="rect">
            <a:avLst/>
          </a:prstGeom>
          <a:solidFill>
            <a:srgbClr val="FFFF00"/>
          </a:solidFill>
          <a:ln w="3175">
            <a:solidFill>
              <a:schemeClr val="bg1">
                <a:lumMod val="50000"/>
              </a:schemeClr>
            </a:solidFill>
          </a:ln>
          <a:effectLst>
            <a:outerShdw blurRad="50800" dist="1397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anchor="ctr"/>
          <a:lstStyle/>
          <a:p>
            <a:pPr algn="ctr">
              <a:defRPr/>
            </a:pPr>
            <a:r>
              <a:rPr lang="nl-NL" sz="9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Knelpunt</a:t>
            </a:r>
          </a:p>
        </p:txBody>
      </p:sp>
      <p:sp>
        <p:nvSpPr>
          <p:cNvPr id="64" name="Stroomdiagram: Meerdere documenten 63"/>
          <p:cNvSpPr/>
          <p:nvPr/>
        </p:nvSpPr>
        <p:spPr>
          <a:xfrm>
            <a:off x="7158136" y="2132856"/>
            <a:ext cx="1186962" cy="857250"/>
          </a:xfrm>
          <a:prstGeom prst="flowChartMultidocument">
            <a:avLst/>
          </a:prstGeom>
          <a:solidFill>
            <a:srgbClr val="F2F2F2"/>
          </a:solidFill>
          <a:ln w="3175" algn="ctr">
            <a:solidFill>
              <a:srgbClr val="7F7F7F"/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664987">
              <a:defRPr/>
            </a:pPr>
            <a:r>
              <a:rPr lang="nl-NL" sz="900" dirty="0" smtClean="0">
                <a:latin typeface="Arial" pitchFamily="34" charset="0"/>
                <a:cs typeface="Arial" pitchFamily="34" charset="0"/>
              </a:rPr>
              <a:t>Extra </a:t>
            </a:r>
            <a:r>
              <a:rPr lang="nl-NL" sz="900" dirty="0" err="1" smtClean="0">
                <a:latin typeface="Arial" pitchFamily="34" charset="0"/>
                <a:cs typeface="Arial" pitchFamily="34" charset="0"/>
              </a:rPr>
              <a:t>ondersteunings-behoefte</a:t>
            </a:r>
            <a:endParaRPr lang="nl-NL" sz="9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7" name="Rechte verbindingslijn met pijl 66"/>
          <p:cNvCxnSpPr>
            <a:stCxn id="180" idx="0"/>
            <a:endCxn id="64" idx="2"/>
          </p:cNvCxnSpPr>
          <p:nvPr/>
        </p:nvCxnSpPr>
        <p:spPr>
          <a:xfrm flipH="1" flipV="1">
            <a:off x="7669079" y="2957642"/>
            <a:ext cx="1477" cy="31419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hthoek 53"/>
          <p:cNvSpPr/>
          <p:nvPr/>
        </p:nvSpPr>
        <p:spPr>
          <a:xfrm>
            <a:off x="517396" y="5805265"/>
            <a:ext cx="1794981" cy="625699"/>
          </a:xfrm>
          <a:prstGeom prst="rect">
            <a:avLst/>
          </a:prstGeom>
          <a:solidFill>
            <a:srgbClr val="FFFF99"/>
          </a:solidFill>
          <a:ln w="3175">
            <a:solidFill>
              <a:schemeClr val="bg1">
                <a:lumMod val="50000"/>
              </a:schemeClr>
            </a:solidFill>
          </a:ln>
          <a:effectLst>
            <a:outerShdw blurRad="50800" dist="1397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anchor="ctr"/>
          <a:lstStyle/>
          <a:p>
            <a:pPr algn="ctr">
              <a:defRPr/>
            </a:pPr>
            <a:r>
              <a:rPr lang="nl-NL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Wordt er voldoende voorlichting gegeven en is de voorlichting van de juiste kwaliteit?</a:t>
            </a:r>
          </a:p>
        </p:txBody>
      </p:sp>
      <p:sp>
        <p:nvSpPr>
          <p:cNvPr id="55" name="Rechthoek 54"/>
          <p:cNvSpPr/>
          <p:nvPr/>
        </p:nvSpPr>
        <p:spPr>
          <a:xfrm>
            <a:off x="1713837" y="3933056"/>
            <a:ext cx="1329378" cy="864096"/>
          </a:xfrm>
          <a:prstGeom prst="rect">
            <a:avLst/>
          </a:prstGeom>
          <a:solidFill>
            <a:srgbClr val="FFFF99"/>
          </a:solidFill>
          <a:ln w="3175">
            <a:solidFill>
              <a:schemeClr val="bg1">
                <a:lumMod val="50000"/>
              </a:schemeClr>
            </a:solidFill>
          </a:ln>
          <a:effectLst>
            <a:outerShdw blurRad="50800" dist="1397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anchor="ctr"/>
          <a:lstStyle/>
          <a:p>
            <a:pPr algn="ctr">
              <a:defRPr/>
            </a:pPr>
            <a:r>
              <a:rPr lang="nl-NL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Hoe wordt bepaald of een student potentieel over de juiste competenties beschikt?</a:t>
            </a:r>
          </a:p>
        </p:txBody>
      </p:sp>
      <p:sp>
        <p:nvSpPr>
          <p:cNvPr id="60" name="Rechthoek 59"/>
          <p:cNvSpPr/>
          <p:nvPr/>
        </p:nvSpPr>
        <p:spPr>
          <a:xfrm>
            <a:off x="323528" y="4869160"/>
            <a:ext cx="2376264" cy="79934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round/>
            <a:headEnd/>
            <a:tailEnd/>
          </a:ln>
        </p:spPr>
        <p:txBody>
          <a:bodyPr wrap="square" lIns="0" tIns="0" rIns="0" bIns="0" rtlCol="0" anchor="ctr">
            <a:normAutofit/>
          </a:bodyPr>
          <a:lstStyle/>
          <a:p>
            <a:pPr marL="180000" defTabSz="914400" rtl="0" eaLnBrk="1" fontAlgn="base" latinLnBrk="0" hangingPunct="1">
              <a:spcBef>
                <a:spcPct val="0"/>
              </a:spcBef>
              <a:spcAft>
                <a:spcPct val="0"/>
              </a:spcAft>
            </a:pPr>
            <a:r>
              <a:rPr lang="nl-NL" sz="2000" kern="120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Voorbeeld vragen</a:t>
            </a:r>
            <a:endParaRPr lang="nl-NL" sz="2000" kern="1200" dirty="0"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5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troomdiagram: Proces 6"/>
          <p:cNvSpPr>
            <a:spLocks noChangeArrowheads="1"/>
          </p:cNvSpPr>
          <p:nvPr/>
        </p:nvSpPr>
        <p:spPr bwMode="auto">
          <a:xfrm>
            <a:off x="364882" y="5810697"/>
            <a:ext cx="8461131" cy="295275"/>
          </a:xfrm>
          <a:prstGeom prst="flowChartProcess">
            <a:avLst/>
          </a:prstGeom>
          <a:solidFill>
            <a:schemeClr val="accent3">
              <a:lumMod val="60000"/>
              <a:lumOff val="40000"/>
            </a:schemeClr>
          </a:solidFill>
          <a:ln w="3175" algn="ctr">
            <a:solidFill>
              <a:srgbClr val="7F7F7F"/>
            </a:solidFill>
            <a:miter lim="800000"/>
            <a:headEnd/>
            <a:tailEnd/>
          </a:ln>
        </p:spPr>
        <p:txBody>
          <a:bodyPr lIns="0" tIns="45712" rIns="0" bIns="45712" anchor="ctr"/>
          <a:lstStyle/>
          <a:p>
            <a:pPr algn="ctr" defTabSz="1663700"/>
            <a:r>
              <a:rPr lang="nl-NL" sz="900" b="1">
                <a:latin typeface="Arial" pitchFamily="34" charset="0"/>
                <a:cs typeface="Arial" pitchFamily="34" charset="0"/>
              </a:rPr>
              <a:t>ROOSTERING</a:t>
            </a:r>
          </a:p>
        </p:txBody>
      </p:sp>
      <p:sp>
        <p:nvSpPr>
          <p:cNvPr id="3075" name="Stroomdiagram: Proces 6"/>
          <p:cNvSpPr>
            <a:spLocks noChangeArrowheads="1"/>
          </p:cNvSpPr>
          <p:nvPr/>
        </p:nvSpPr>
        <p:spPr bwMode="auto">
          <a:xfrm>
            <a:off x="354623" y="6302376"/>
            <a:ext cx="8461131" cy="295275"/>
          </a:xfrm>
          <a:prstGeom prst="flowChartProcess">
            <a:avLst/>
          </a:prstGeom>
          <a:solidFill>
            <a:srgbClr val="92D050"/>
          </a:solidFill>
          <a:ln w="3175" algn="ctr">
            <a:solidFill>
              <a:srgbClr val="7F7F7F"/>
            </a:solidFill>
            <a:miter lim="800000"/>
            <a:headEnd/>
            <a:tailEnd/>
          </a:ln>
        </p:spPr>
        <p:txBody>
          <a:bodyPr lIns="0" tIns="45712" rIns="0" bIns="45712" anchor="ctr"/>
          <a:lstStyle/>
          <a:p>
            <a:pPr algn="ctr" defTabSz="1663700"/>
            <a:r>
              <a:rPr lang="nl-NL" sz="900" b="1">
                <a:latin typeface="Arial" pitchFamily="34" charset="0"/>
                <a:cs typeface="Arial" pitchFamily="34" charset="0"/>
              </a:rPr>
              <a:t>AANWEZIGHEIDSREGISTRATIE</a:t>
            </a:r>
          </a:p>
        </p:txBody>
      </p:sp>
      <p:sp>
        <p:nvSpPr>
          <p:cNvPr id="48" name="Stroomdiagram: Proces 6"/>
          <p:cNvSpPr>
            <a:spLocks noChangeArrowheads="1"/>
          </p:cNvSpPr>
          <p:nvPr/>
        </p:nvSpPr>
        <p:spPr bwMode="auto">
          <a:xfrm>
            <a:off x="354623" y="5301209"/>
            <a:ext cx="8461131" cy="293687"/>
          </a:xfrm>
          <a:prstGeom prst="flowChartProcess">
            <a:avLst/>
          </a:prstGeom>
          <a:solidFill>
            <a:schemeClr val="accent3">
              <a:lumMod val="40000"/>
              <a:lumOff val="60000"/>
            </a:schemeClr>
          </a:solidFill>
          <a:ln w="3175" algn="ctr">
            <a:solidFill>
              <a:srgbClr val="7F7F7F"/>
            </a:solidFill>
            <a:miter lim="800000"/>
            <a:headEnd/>
            <a:tailEnd/>
          </a:ln>
          <a:effectLst/>
        </p:spPr>
        <p:txBody>
          <a:bodyPr lIns="0" tIns="45712" rIns="0" bIns="45712" anchor="ctr"/>
          <a:lstStyle/>
          <a:p>
            <a:pPr algn="ctr" defTabSz="1664987">
              <a:defRPr/>
            </a:pPr>
            <a:r>
              <a:rPr lang="nl-NL" sz="900" b="1" dirty="0">
                <a:latin typeface="Arial" pitchFamily="34" charset="0"/>
                <a:cs typeface="Arial" pitchFamily="34" charset="0"/>
              </a:rPr>
              <a:t>BEGELEIDING</a:t>
            </a:r>
          </a:p>
        </p:txBody>
      </p:sp>
      <p:sp>
        <p:nvSpPr>
          <p:cNvPr id="51" name="Stroomdiagram: Proces 6"/>
          <p:cNvSpPr>
            <a:spLocks noChangeArrowheads="1"/>
          </p:cNvSpPr>
          <p:nvPr/>
        </p:nvSpPr>
        <p:spPr bwMode="auto">
          <a:xfrm>
            <a:off x="656951" y="727590"/>
            <a:ext cx="889642" cy="571500"/>
          </a:xfrm>
          <a:prstGeom prst="flowChartProcess">
            <a:avLst/>
          </a:prstGeom>
          <a:solidFill>
            <a:schemeClr val="accent5">
              <a:lumMod val="20000"/>
              <a:lumOff val="80000"/>
            </a:schemeClr>
          </a:solidFill>
          <a:ln w="3175" algn="ctr">
            <a:solidFill>
              <a:srgbClr val="7F7F7F"/>
            </a:solidFill>
            <a:miter lim="800000"/>
            <a:headEnd/>
            <a:tailEnd/>
          </a:ln>
          <a:effectLst/>
        </p:spPr>
        <p:txBody>
          <a:bodyPr lIns="91423" tIns="45712" rIns="91423" bIns="45712" anchor="ctr"/>
          <a:lstStyle/>
          <a:p>
            <a:pPr algn="ctr" defTabSz="1664987">
              <a:defRPr/>
            </a:pPr>
            <a:r>
              <a:rPr lang="nl-NL" sz="900" dirty="0">
                <a:latin typeface="Arial" pitchFamily="34" charset="0"/>
                <a:cs typeface="Arial" pitchFamily="34" charset="0"/>
              </a:rPr>
              <a:t>Periode 1.1</a:t>
            </a:r>
          </a:p>
          <a:p>
            <a:pPr algn="ctr" defTabSz="1664987">
              <a:defRPr/>
            </a:pPr>
            <a:r>
              <a:rPr lang="nl-NL" sz="900" dirty="0">
                <a:latin typeface="Arial" pitchFamily="34" charset="0"/>
                <a:cs typeface="Arial" pitchFamily="34" charset="0"/>
              </a:rPr>
              <a:t>Les</a:t>
            </a:r>
          </a:p>
        </p:txBody>
      </p:sp>
      <p:sp>
        <p:nvSpPr>
          <p:cNvPr id="52" name="Stroomdiagram: Proces 6"/>
          <p:cNvSpPr>
            <a:spLocks noChangeArrowheads="1"/>
          </p:cNvSpPr>
          <p:nvPr/>
        </p:nvSpPr>
        <p:spPr bwMode="auto">
          <a:xfrm>
            <a:off x="2693542" y="727590"/>
            <a:ext cx="889643" cy="571500"/>
          </a:xfrm>
          <a:prstGeom prst="flowChartProcess">
            <a:avLst/>
          </a:prstGeom>
          <a:solidFill>
            <a:schemeClr val="accent5">
              <a:lumMod val="20000"/>
              <a:lumOff val="80000"/>
            </a:schemeClr>
          </a:solidFill>
          <a:ln w="3175" algn="ctr">
            <a:solidFill>
              <a:srgbClr val="7F7F7F"/>
            </a:solidFill>
            <a:miter lim="800000"/>
            <a:headEnd/>
            <a:tailEnd/>
          </a:ln>
          <a:effectLst/>
        </p:spPr>
        <p:txBody>
          <a:bodyPr lIns="91423" tIns="45712" rIns="91423" bIns="45712" anchor="ctr"/>
          <a:lstStyle/>
          <a:p>
            <a:pPr algn="ctr" defTabSz="1664987">
              <a:defRPr/>
            </a:pPr>
            <a:r>
              <a:rPr lang="nl-NL" sz="900" dirty="0">
                <a:latin typeface="Arial" pitchFamily="34" charset="0"/>
                <a:cs typeface="Arial" pitchFamily="34" charset="0"/>
              </a:rPr>
              <a:t>Periode 1.2</a:t>
            </a:r>
          </a:p>
          <a:p>
            <a:pPr algn="ctr" defTabSz="1664987">
              <a:defRPr/>
            </a:pPr>
            <a:r>
              <a:rPr lang="nl-NL" sz="900" dirty="0" smtClean="0">
                <a:latin typeface="Arial" pitchFamily="34" charset="0"/>
                <a:cs typeface="Arial" pitchFamily="34" charset="0"/>
              </a:rPr>
              <a:t>3 dagen les</a:t>
            </a:r>
          </a:p>
          <a:p>
            <a:pPr algn="ctr" defTabSz="1664987">
              <a:defRPr/>
            </a:pPr>
            <a:r>
              <a:rPr lang="nl-NL" sz="900" dirty="0" smtClean="0">
                <a:latin typeface="Arial" pitchFamily="34" charset="0"/>
                <a:cs typeface="Arial" pitchFamily="34" charset="0"/>
              </a:rPr>
              <a:t>2 dagen BPV</a:t>
            </a:r>
            <a:endParaRPr lang="nl-NL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Stroomdiagram: Proces 6"/>
          <p:cNvSpPr>
            <a:spLocks noChangeArrowheads="1"/>
          </p:cNvSpPr>
          <p:nvPr/>
        </p:nvSpPr>
        <p:spPr bwMode="auto">
          <a:xfrm>
            <a:off x="5858857" y="727590"/>
            <a:ext cx="889642" cy="571500"/>
          </a:xfrm>
          <a:prstGeom prst="flowChartProcess">
            <a:avLst/>
          </a:prstGeom>
          <a:solidFill>
            <a:schemeClr val="accent5">
              <a:lumMod val="20000"/>
              <a:lumOff val="80000"/>
            </a:schemeClr>
          </a:solidFill>
          <a:ln w="3175" algn="ctr">
            <a:solidFill>
              <a:srgbClr val="7F7F7F"/>
            </a:solidFill>
            <a:miter lim="800000"/>
            <a:headEnd/>
            <a:tailEnd/>
          </a:ln>
          <a:effectLst/>
        </p:spPr>
        <p:txBody>
          <a:bodyPr lIns="91423" tIns="45712" rIns="91423" bIns="45712" anchor="ctr"/>
          <a:lstStyle/>
          <a:p>
            <a:pPr algn="ctr" defTabSz="1664987">
              <a:defRPr/>
            </a:pPr>
            <a:r>
              <a:rPr lang="nl-NL" sz="900" dirty="0">
                <a:latin typeface="Arial" pitchFamily="34" charset="0"/>
                <a:cs typeface="Arial" pitchFamily="34" charset="0"/>
              </a:rPr>
              <a:t>Periode 2.1 </a:t>
            </a:r>
          </a:p>
          <a:p>
            <a:pPr algn="ctr" defTabSz="1664987">
              <a:defRPr/>
            </a:pPr>
            <a:r>
              <a:rPr lang="nl-NL" sz="900" dirty="0" smtClean="0">
                <a:latin typeface="Arial" pitchFamily="34" charset="0"/>
                <a:cs typeface="Arial" pitchFamily="34" charset="0"/>
              </a:rPr>
              <a:t>3 dagen les</a:t>
            </a:r>
          </a:p>
          <a:p>
            <a:pPr algn="ctr" defTabSz="1664987">
              <a:defRPr/>
            </a:pPr>
            <a:r>
              <a:rPr lang="nl-NL" sz="900" dirty="0" smtClean="0">
                <a:latin typeface="Arial" pitchFamily="34" charset="0"/>
                <a:cs typeface="Arial" pitchFamily="34" charset="0"/>
              </a:rPr>
              <a:t>2 dagen BPV</a:t>
            </a:r>
            <a:endParaRPr lang="nl-NL" sz="9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0" name="Rechte verbindingslijn met pijl 59"/>
          <p:cNvCxnSpPr>
            <a:stCxn id="51" idx="3"/>
            <a:endCxn id="81" idx="1"/>
          </p:cNvCxnSpPr>
          <p:nvPr/>
        </p:nvCxnSpPr>
        <p:spPr>
          <a:xfrm>
            <a:off x="1546593" y="1013340"/>
            <a:ext cx="20745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Rechte verbindingslijn met pijl 63"/>
          <p:cNvCxnSpPr>
            <a:stCxn id="55" idx="3"/>
            <a:endCxn id="118" idx="1"/>
          </p:cNvCxnSpPr>
          <p:nvPr/>
        </p:nvCxnSpPr>
        <p:spPr>
          <a:xfrm>
            <a:off x="6748499" y="1013340"/>
            <a:ext cx="20745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Rechte verbindingslijn met pijl 70"/>
          <p:cNvCxnSpPr>
            <a:stCxn id="52" idx="3"/>
            <a:endCxn id="104" idx="1"/>
          </p:cNvCxnSpPr>
          <p:nvPr/>
        </p:nvCxnSpPr>
        <p:spPr>
          <a:xfrm>
            <a:off x="3583185" y="1013340"/>
            <a:ext cx="20745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Rechte verbindingslijn met pijl 79"/>
          <p:cNvCxnSpPr>
            <a:stCxn id="81" idx="3"/>
            <a:endCxn id="52" idx="1"/>
          </p:cNvCxnSpPr>
          <p:nvPr/>
        </p:nvCxnSpPr>
        <p:spPr>
          <a:xfrm>
            <a:off x="2486093" y="1013340"/>
            <a:ext cx="20745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Gebogen verbindingslijn 91"/>
          <p:cNvCxnSpPr>
            <a:stCxn id="72" idx="0"/>
            <a:endCxn id="51" idx="0"/>
          </p:cNvCxnSpPr>
          <p:nvPr/>
        </p:nvCxnSpPr>
        <p:spPr>
          <a:xfrm rot="16200000" flipH="1" flipV="1">
            <a:off x="3121827" y="-1341355"/>
            <a:ext cx="48889" cy="4089000"/>
          </a:xfrm>
          <a:prstGeom prst="bentConnector3">
            <a:avLst>
              <a:gd name="adj1" fmla="val -46759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Stroomdiagram: Beslissing 104"/>
          <p:cNvSpPr>
            <a:spLocks noChangeArrowheads="1"/>
          </p:cNvSpPr>
          <p:nvPr/>
        </p:nvSpPr>
        <p:spPr bwMode="auto">
          <a:xfrm>
            <a:off x="1880455" y="3302744"/>
            <a:ext cx="930565" cy="676028"/>
          </a:xfrm>
          <a:prstGeom prst="flowChartDecision">
            <a:avLst/>
          </a:prstGeom>
          <a:solidFill>
            <a:schemeClr val="tx2">
              <a:lumMod val="60000"/>
              <a:lumOff val="40000"/>
            </a:schemeClr>
          </a:solidFill>
          <a:ln w="3175" algn="ctr">
            <a:solidFill>
              <a:srgbClr val="7F7F7F"/>
            </a:solidFill>
            <a:miter lim="800000"/>
            <a:headEnd/>
            <a:tailEnd/>
          </a:ln>
          <a:effectLst/>
        </p:spPr>
        <p:txBody>
          <a:bodyPr lIns="0" tIns="45712" rIns="0" bIns="45712" anchor="ctr"/>
          <a:lstStyle/>
          <a:p>
            <a:pPr algn="ctr" defTabSz="1664987">
              <a:defRPr/>
            </a:pPr>
            <a:r>
              <a:rPr lang="nl-NL" sz="9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Diploma?</a:t>
            </a:r>
            <a:endParaRPr lang="nl-NL" sz="900" dirty="0" err="1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05" name="Ovaal 128"/>
          <p:cNvSpPr>
            <a:spLocks noChangeArrowheads="1"/>
          </p:cNvSpPr>
          <p:nvPr/>
        </p:nvSpPr>
        <p:spPr bwMode="auto">
          <a:xfrm>
            <a:off x="3176381" y="3424858"/>
            <a:ext cx="398585" cy="431800"/>
          </a:xfrm>
          <a:prstGeom prst="ellipse">
            <a:avLst/>
          </a:prstGeom>
          <a:solidFill>
            <a:schemeClr val="bg1"/>
          </a:solidFill>
          <a:ln w="3175" algn="ctr">
            <a:solidFill>
              <a:srgbClr val="7F7F7F"/>
            </a:solidFill>
            <a:round/>
            <a:headEnd/>
            <a:tailEnd/>
          </a:ln>
        </p:spPr>
        <p:txBody>
          <a:bodyPr lIns="0" tIns="45712" rIns="0" bIns="45712" anchor="ctr"/>
          <a:lstStyle/>
          <a:p>
            <a:pPr algn="ctr" defTabSz="1663700"/>
            <a:r>
              <a:rPr lang="nl-NL" sz="800" dirty="0">
                <a:latin typeface="Arial" pitchFamily="34" charset="0"/>
                <a:cs typeface="Arial" pitchFamily="34" charset="0"/>
              </a:rPr>
              <a:t>STOP</a:t>
            </a:r>
          </a:p>
        </p:txBody>
      </p:sp>
      <p:cxnSp>
        <p:nvCxnSpPr>
          <p:cNvPr id="166" name="Rechte verbindingslijn met pijl 165"/>
          <p:cNvCxnSpPr>
            <a:stCxn id="105" idx="3"/>
            <a:endCxn id="3105" idx="2"/>
          </p:cNvCxnSpPr>
          <p:nvPr/>
        </p:nvCxnSpPr>
        <p:spPr>
          <a:xfrm>
            <a:off x="2811020" y="3640758"/>
            <a:ext cx="365361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Gebogen verbindingslijn 97"/>
          <p:cNvCxnSpPr>
            <a:stCxn id="267" idx="2"/>
            <a:endCxn id="83" idx="1"/>
          </p:cNvCxnSpPr>
          <p:nvPr/>
        </p:nvCxnSpPr>
        <p:spPr>
          <a:xfrm rot="5400000">
            <a:off x="3631225" y="-207375"/>
            <a:ext cx="867471" cy="6828794"/>
          </a:xfrm>
          <a:prstGeom prst="bentConnector4">
            <a:avLst>
              <a:gd name="adj1" fmla="val 33530"/>
              <a:gd name="adj2" fmla="val 10309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19" name="Tekstvak 93"/>
          <p:cNvSpPr txBox="1">
            <a:spLocks noChangeArrowheads="1"/>
          </p:cNvSpPr>
          <p:nvPr/>
        </p:nvSpPr>
        <p:spPr bwMode="auto">
          <a:xfrm>
            <a:off x="5182585" y="476672"/>
            <a:ext cx="274400" cy="230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3" tIns="45712" rIns="91423" bIns="45712">
            <a:spAutoFit/>
          </a:bodyPr>
          <a:lstStyle/>
          <a:p>
            <a:r>
              <a:rPr lang="nl-NL" sz="900" dirty="0">
                <a:latin typeface="Arial" pitchFamily="34" charset="0"/>
                <a:cs typeface="Arial" pitchFamily="34" charset="0"/>
              </a:rPr>
              <a:t>ja</a:t>
            </a:r>
          </a:p>
        </p:txBody>
      </p:sp>
      <p:sp>
        <p:nvSpPr>
          <p:cNvPr id="3120" name="Tekstvak 116"/>
          <p:cNvSpPr txBox="1">
            <a:spLocks noChangeArrowheads="1"/>
          </p:cNvSpPr>
          <p:nvPr/>
        </p:nvSpPr>
        <p:spPr bwMode="auto">
          <a:xfrm>
            <a:off x="5486148" y="1052737"/>
            <a:ext cx="376992" cy="230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3" tIns="45712" rIns="91423" bIns="45712">
            <a:spAutoFit/>
          </a:bodyPr>
          <a:lstStyle/>
          <a:p>
            <a:r>
              <a:rPr lang="nl-NL" sz="900" dirty="0">
                <a:latin typeface="Arial" pitchFamily="34" charset="0"/>
                <a:cs typeface="Arial" pitchFamily="34" charset="0"/>
              </a:rPr>
              <a:t>nee</a:t>
            </a:r>
          </a:p>
        </p:txBody>
      </p:sp>
      <p:sp>
        <p:nvSpPr>
          <p:cNvPr id="192" name="Stroomdiagram: Verbindingslijn naar een andere pagina 191"/>
          <p:cNvSpPr/>
          <p:nvPr/>
        </p:nvSpPr>
        <p:spPr>
          <a:xfrm>
            <a:off x="238485" y="899834"/>
            <a:ext cx="211015" cy="227013"/>
          </a:xfrm>
          <a:prstGeom prst="flowChartOffpageConnector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57169">
              <a:defRPr/>
            </a:pPr>
            <a:endParaRPr lang="nl-NL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93" name="Rechte verbindingslijn met pijl 192"/>
          <p:cNvCxnSpPr>
            <a:stCxn id="192" idx="3"/>
            <a:endCxn id="51" idx="1"/>
          </p:cNvCxnSpPr>
          <p:nvPr/>
        </p:nvCxnSpPr>
        <p:spPr>
          <a:xfrm flipV="1">
            <a:off x="449501" y="1013340"/>
            <a:ext cx="207450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29" name="Tekstvak 93"/>
          <p:cNvSpPr txBox="1">
            <a:spLocks noChangeArrowheads="1"/>
          </p:cNvSpPr>
          <p:nvPr/>
        </p:nvSpPr>
        <p:spPr bwMode="auto">
          <a:xfrm>
            <a:off x="2777569" y="3429000"/>
            <a:ext cx="274400" cy="230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3" tIns="45712" rIns="91423" bIns="45712">
            <a:spAutoFit/>
          </a:bodyPr>
          <a:lstStyle/>
          <a:p>
            <a:r>
              <a:rPr lang="nl-NL" sz="900" dirty="0">
                <a:latin typeface="Arial" pitchFamily="34" charset="0"/>
                <a:cs typeface="Arial" pitchFamily="34" charset="0"/>
              </a:rPr>
              <a:t>ja</a:t>
            </a:r>
          </a:p>
        </p:txBody>
      </p:sp>
      <p:sp>
        <p:nvSpPr>
          <p:cNvPr id="72" name="Stroomdiagram: Beslissing 71"/>
          <p:cNvSpPr>
            <a:spLocks noChangeArrowheads="1"/>
          </p:cNvSpPr>
          <p:nvPr/>
        </p:nvSpPr>
        <p:spPr bwMode="auto">
          <a:xfrm>
            <a:off x="4730136" y="678701"/>
            <a:ext cx="921272" cy="669278"/>
          </a:xfrm>
          <a:prstGeom prst="flowChartDecision">
            <a:avLst/>
          </a:prstGeom>
          <a:solidFill>
            <a:schemeClr val="accent5">
              <a:lumMod val="20000"/>
              <a:lumOff val="80000"/>
            </a:schemeClr>
          </a:solidFill>
          <a:ln w="3175" algn="ctr">
            <a:solidFill>
              <a:srgbClr val="7F7F7F"/>
            </a:solidFill>
            <a:miter lim="800000"/>
            <a:headEnd/>
            <a:tailEnd/>
          </a:ln>
          <a:effectLst/>
        </p:spPr>
        <p:txBody>
          <a:bodyPr lIns="0" tIns="45712" rIns="0" bIns="45712" anchor="ctr"/>
          <a:lstStyle/>
          <a:p>
            <a:pPr algn="ctr" defTabSz="1664987">
              <a:defRPr/>
            </a:pPr>
            <a:r>
              <a:rPr lang="nl-NL" sz="900" dirty="0" err="1" smtClean="0">
                <a:latin typeface="Arial" pitchFamily="34" charset="0"/>
                <a:cs typeface="Arial" pitchFamily="34" charset="0"/>
              </a:rPr>
              <a:t>Double-ren</a:t>
            </a:r>
            <a:r>
              <a:rPr lang="nl-NL" sz="900" dirty="0">
                <a:latin typeface="Arial" pitchFamily="34" charset="0"/>
                <a:cs typeface="Arial" pitchFamily="34" charset="0"/>
              </a:rPr>
              <a:t>?</a:t>
            </a:r>
          </a:p>
        </p:txBody>
      </p:sp>
      <p:sp>
        <p:nvSpPr>
          <p:cNvPr id="81" name="Stroomdiagram: Proces 6"/>
          <p:cNvSpPr>
            <a:spLocks noChangeArrowheads="1"/>
          </p:cNvSpPr>
          <p:nvPr/>
        </p:nvSpPr>
        <p:spPr bwMode="auto">
          <a:xfrm>
            <a:off x="1754042" y="727590"/>
            <a:ext cx="732051" cy="571500"/>
          </a:xfrm>
          <a:prstGeom prst="flowChartProcess">
            <a:avLst/>
          </a:prstGeom>
          <a:solidFill>
            <a:schemeClr val="accent5">
              <a:lumMod val="20000"/>
              <a:lumOff val="80000"/>
            </a:schemeClr>
          </a:solidFill>
          <a:ln w="3175" algn="ctr">
            <a:solidFill>
              <a:srgbClr val="7F7F7F"/>
            </a:solidFill>
            <a:miter lim="800000"/>
            <a:headEnd/>
            <a:tailEnd/>
          </a:ln>
          <a:effectLst/>
        </p:spPr>
        <p:txBody>
          <a:bodyPr lIns="91423" tIns="45712" rIns="91423" bIns="45712" anchor="ctr"/>
          <a:lstStyle/>
          <a:p>
            <a:pPr algn="ctr" defTabSz="1664987">
              <a:defRPr/>
            </a:pPr>
            <a:r>
              <a:rPr lang="nl-NL" sz="900" dirty="0" err="1" smtClean="0">
                <a:latin typeface="Arial" pitchFamily="34" charset="0"/>
                <a:cs typeface="Arial" pitchFamily="34" charset="0"/>
              </a:rPr>
              <a:t>Lesgroep-bespreking</a:t>
            </a:r>
            <a:endParaRPr lang="nl-NL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4" name="Stroomdiagram: Proces 6"/>
          <p:cNvSpPr>
            <a:spLocks noChangeArrowheads="1"/>
          </p:cNvSpPr>
          <p:nvPr/>
        </p:nvSpPr>
        <p:spPr bwMode="auto">
          <a:xfrm>
            <a:off x="3790635" y="727590"/>
            <a:ext cx="732051" cy="571500"/>
          </a:xfrm>
          <a:prstGeom prst="flowChartProcess">
            <a:avLst/>
          </a:prstGeom>
          <a:solidFill>
            <a:schemeClr val="accent5">
              <a:lumMod val="20000"/>
              <a:lumOff val="80000"/>
            </a:schemeClr>
          </a:solidFill>
          <a:ln w="3175" algn="ctr">
            <a:solidFill>
              <a:srgbClr val="7F7F7F"/>
            </a:solidFill>
            <a:miter lim="800000"/>
            <a:headEnd/>
            <a:tailEnd/>
          </a:ln>
          <a:effectLst/>
        </p:spPr>
        <p:txBody>
          <a:bodyPr lIns="91423" tIns="45712" rIns="91423" bIns="45712" anchor="ctr"/>
          <a:lstStyle/>
          <a:p>
            <a:pPr algn="ctr" defTabSz="1664987">
              <a:defRPr/>
            </a:pPr>
            <a:r>
              <a:rPr lang="nl-NL" sz="900" dirty="0" err="1" smtClean="0">
                <a:latin typeface="Arial" pitchFamily="34" charset="0"/>
                <a:cs typeface="Arial" pitchFamily="34" charset="0"/>
              </a:rPr>
              <a:t>Lesgroep-bespreking</a:t>
            </a:r>
            <a:endParaRPr lang="nl-NL" sz="9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07" name="Rechte verbindingslijn met pijl 106"/>
          <p:cNvCxnSpPr>
            <a:stCxn id="104" idx="3"/>
            <a:endCxn id="72" idx="1"/>
          </p:cNvCxnSpPr>
          <p:nvPr/>
        </p:nvCxnSpPr>
        <p:spPr>
          <a:xfrm>
            <a:off x="4522686" y="1013340"/>
            <a:ext cx="20745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Stroomdiagram: Proces 6"/>
          <p:cNvSpPr>
            <a:spLocks noChangeArrowheads="1"/>
          </p:cNvSpPr>
          <p:nvPr/>
        </p:nvSpPr>
        <p:spPr bwMode="auto">
          <a:xfrm>
            <a:off x="6955949" y="727590"/>
            <a:ext cx="732051" cy="571500"/>
          </a:xfrm>
          <a:prstGeom prst="flowChartProcess">
            <a:avLst/>
          </a:prstGeom>
          <a:solidFill>
            <a:schemeClr val="accent5">
              <a:lumMod val="20000"/>
              <a:lumOff val="80000"/>
            </a:schemeClr>
          </a:solidFill>
          <a:ln w="3175" algn="ctr">
            <a:solidFill>
              <a:srgbClr val="7F7F7F"/>
            </a:solidFill>
            <a:miter lim="800000"/>
            <a:headEnd/>
            <a:tailEnd/>
          </a:ln>
          <a:effectLst/>
        </p:spPr>
        <p:txBody>
          <a:bodyPr lIns="91423" tIns="45712" rIns="91423" bIns="45712" anchor="ctr"/>
          <a:lstStyle/>
          <a:p>
            <a:pPr algn="ctr" defTabSz="1664987">
              <a:defRPr/>
            </a:pPr>
            <a:r>
              <a:rPr lang="nl-NL" sz="900" dirty="0" smtClean="0">
                <a:latin typeface="Arial" pitchFamily="34" charset="0"/>
                <a:cs typeface="Arial" pitchFamily="34" charset="0"/>
              </a:rPr>
              <a:t>Praktijk examen niveau 2</a:t>
            </a:r>
            <a:endParaRPr lang="nl-NL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1" name="Stroomdiagram: Proces 6"/>
          <p:cNvSpPr>
            <a:spLocks noChangeArrowheads="1"/>
          </p:cNvSpPr>
          <p:nvPr/>
        </p:nvSpPr>
        <p:spPr bwMode="auto">
          <a:xfrm>
            <a:off x="384458" y="2080343"/>
            <a:ext cx="897113" cy="571500"/>
          </a:xfrm>
          <a:prstGeom prst="flowChartProcess">
            <a:avLst/>
          </a:prstGeom>
          <a:solidFill>
            <a:schemeClr val="accent5">
              <a:lumMod val="60000"/>
              <a:lumOff val="40000"/>
            </a:schemeClr>
          </a:solidFill>
          <a:ln w="3175" algn="ctr">
            <a:solidFill>
              <a:srgbClr val="7F7F7F"/>
            </a:solidFill>
            <a:miter lim="800000"/>
            <a:headEnd/>
            <a:tailEnd/>
          </a:ln>
          <a:effectLst/>
        </p:spPr>
        <p:txBody>
          <a:bodyPr lIns="91423" tIns="45712" rIns="91423" bIns="45712" anchor="ctr"/>
          <a:lstStyle/>
          <a:p>
            <a:pPr algn="ctr" defTabSz="1664987">
              <a:defRPr/>
            </a:pPr>
            <a:r>
              <a:rPr lang="nl-NL" sz="900" dirty="0">
                <a:latin typeface="Arial" pitchFamily="34" charset="0"/>
                <a:cs typeface="Arial" pitchFamily="34" charset="0"/>
              </a:rPr>
              <a:t>Periode </a:t>
            </a:r>
            <a:r>
              <a:rPr lang="nl-NL" sz="900" dirty="0" smtClean="0">
                <a:latin typeface="Arial" pitchFamily="34" charset="0"/>
                <a:cs typeface="Arial" pitchFamily="34" charset="0"/>
              </a:rPr>
              <a:t>2.2</a:t>
            </a:r>
            <a:endParaRPr lang="nl-NL" sz="900" dirty="0">
              <a:latin typeface="Arial" pitchFamily="34" charset="0"/>
              <a:cs typeface="Arial" pitchFamily="34" charset="0"/>
            </a:endParaRPr>
          </a:p>
          <a:p>
            <a:pPr algn="ctr" defTabSz="1664987">
              <a:defRPr/>
            </a:pPr>
            <a:r>
              <a:rPr lang="nl-NL" sz="900" dirty="0" smtClean="0">
                <a:latin typeface="Arial" pitchFamily="34" charset="0"/>
                <a:cs typeface="Arial" pitchFamily="34" charset="0"/>
              </a:rPr>
              <a:t>5 dagen les</a:t>
            </a:r>
          </a:p>
        </p:txBody>
      </p:sp>
      <p:cxnSp>
        <p:nvCxnSpPr>
          <p:cNvPr id="122" name="Rechte verbindingslijn met pijl 121"/>
          <p:cNvCxnSpPr>
            <a:stCxn id="118" idx="3"/>
            <a:endCxn id="126" idx="1"/>
          </p:cNvCxnSpPr>
          <p:nvPr/>
        </p:nvCxnSpPr>
        <p:spPr>
          <a:xfrm>
            <a:off x="7687999" y="1013340"/>
            <a:ext cx="207447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Stroomdiagram: Beslissing 125"/>
          <p:cNvSpPr>
            <a:spLocks noChangeArrowheads="1"/>
          </p:cNvSpPr>
          <p:nvPr/>
        </p:nvSpPr>
        <p:spPr bwMode="auto">
          <a:xfrm>
            <a:off x="7895446" y="689304"/>
            <a:ext cx="892082" cy="648072"/>
          </a:xfrm>
          <a:prstGeom prst="flowChartDecision">
            <a:avLst/>
          </a:prstGeom>
          <a:solidFill>
            <a:schemeClr val="accent5">
              <a:lumMod val="20000"/>
              <a:lumOff val="80000"/>
            </a:schemeClr>
          </a:solidFill>
          <a:ln w="3175" algn="ctr">
            <a:solidFill>
              <a:srgbClr val="7F7F7F"/>
            </a:solidFill>
            <a:miter lim="800000"/>
            <a:headEnd/>
            <a:tailEnd/>
          </a:ln>
          <a:effectLst/>
        </p:spPr>
        <p:txBody>
          <a:bodyPr lIns="0" tIns="45712" rIns="0" bIns="45712" anchor="ctr"/>
          <a:lstStyle/>
          <a:p>
            <a:pPr algn="ctr" defTabSz="1664987">
              <a:defRPr/>
            </a:pPr>
            <a:r>
              <a:rPr lang="nl-NL" sz="900" dirty="0" smtClean="0">
                <a:latin typeface="Arial" pitchFamily="34" charset="0"/>
                <a:cs typeface="Arial" pitchFamily="34" charset="0"/>
              </a:rPr>
              <a:t>Behaald?</a:t>
            </a:r>
            <a:endParaRPr lang="nl-NL" sz="9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33" name="Gebogen verbindingslijn 132"/>
          <p:cNvCxnSpPr>
            <a:stCxn id="126" idx="0"/>
            <a:endCxn id="118" idx="0"/>
          </p:cNvCxnSpPr>
          <p:nvPr/>
        </p:nvCxnSpPr>
        <p:spPr>
          <a:xfrm rot="16200000" flipH="1" flipV="1">
            <a:off x="7812588" y="198691"/>
            <a:ext cx="38286" cy="1019513"/>
          </a:xfrm>
          <a:prstGeom prst="bentConnector3">
            <a:avLst>
              <a:gd name="adj1" fmla="val -597085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Rechte verbindingslijn met pijl 135"/>
          <p:cNvCxnSpPr>
            <a:stCxn id="72" idx="3"/>
            <a:endCxn id="55" idx="1"/>
          </p:cNvCxnSpPr>
          <p:nvPr/>
        </p:nvCxnSpPr>
        <p:spPr>
          <a:xfrm>
            <a:off x="5651408" y="1013340"/>
            <a:ext cx="20745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1" name="Tekstvak 93"/>
          <p:cNvSpPr txBox="1">
            <a:spLocks noChangeArrowheads="1"/>
          </p:cNvSpPr>
          <p:nvPr/>
        </p:nvSpPr>
        <p:spPr bwMode="auto">
          <a:xfrm>
            <a:off x="8759543" y="780455"/>
            <a:ext cx="274400" cy="230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3" tIns="45712" rIns="91423" bIns="45712">
            <a:spAutoFit/>
          </a:bodyPr>
          <a:lstStyle/>
          <a:p>
            <a:r>
              <a:rPr lang="nl-NL" sz="900" dirty="0">
                <a:latin typeface="Arial" pitchFamily="34" charset="0"/>
                <a:cs typeface="Arial" pitchFamily="34" charset="0"/>
              </a:rPr>
              <a:t>ja</a:t>
            </a:r>
          </a:p>
        </p:txBody>
      </p:sp>
      <p:sp>
        <p:nvSpPr>
          <p:cNvPr id="232" name="Tekstvak 116"/>
          <p:cNvSpPr txBox="1">
            <a:spLocks noChangeArrowheads="1"/>
          </p:cNvSpPr>
          <p:nvPr/>
        </p:nvSpPr>
        <p:spPr bwMode="auto">
          <a:xfrm>
            <a:off x="8331947" y="476673"/>
            <a:ext cx="376992" cy="230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3" tIns="45712" rIns="91423" bIns="45712">
            <a:spAutoFit/>
          </a:bodyPr>
          <a:lstStyle/>
          <a:p>
            <a:r>
              <a:rPr lang="nl-NL" sz="900" dirty="0">
                <a:latin typeface="Arial" pitchFamily="34" charset="0"/>
                <a:cs typeface="Arial" pitchFamily="34" charset="0"/>
              </a:rPr>
              <a:t>nee</a:t>
            </a:r>
          </a:p>
        </p:txBody>
      </p:sp>
      <p:cxnSp>
        <p:nvCxnSpPr>
          <p:cNvPr id="233" name="Gebogen verbindingslijn 97"/>
          <p:cNvCxnSpPr>
            <a:stCxn id="126" idx="3"/>
            <a:endCxn id="121" idx="1"/>
          </p:cNvCxnSpPr>
          <p:nvPr/>
        </p:nvCxnSpPr>
        <p:spPr>
          <a:xfrm flipH="1">
            <a:off x="384458" y="1013341"/>
            <a:ext cx="8403070" cy="1352753"/>
          </a:xfrm>
          <a:prstGeom prst="bentConnector5">
            <a:avLst>
              <a:gd name="adj1" fmla="val -2511"/>
              <a:gd name="adj2" fmla="val 40149"/>
              <a:gd name="adj3" fmla="val 102511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6" name="Tekstvak 93"/>
          <p:cNvSpPr txBox="1">
            <a:spLocks noChangeArrowheads="1"/>
          </p:cNvSpPr>
          <p:nvPr/>
        </p:nvSpPr>
        <p:spPr bwMode="auto">
          <a:xfrm>
            <a:off x="1925608" y="1804571"/>
            <a:ext cx="274400" cy="230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3" tIns="45712" rIns="91423" bIns="45712">
            <a:spAutoFit/>
          </a:bodyPr>
          <a:lstStyle/>
          <a:p>
            <a:r>
              <a:rPr lang="nl-NL" sz="900" dirty="0">
                <a:latin typeface="Arial" pitchFamily="34" charset="0"/>
                <a:cs typeface="Arial" pitchFamily="34" charset="0"/>
              </a:rPr>
              <a:t>ja</a:t>
            </a:r>
          </a:p>
        </p:txBody>
      </p:sp>
      <p:sp>
        <p:nvSpPr>
          <p:cNvPr id="237" name="Tekstvak 116"/>
          <p:cNvSpPr txBox="1">
            <a:spLocks noChangeArrowheads="1"/>
          </p:cNvSpPr>
          <p:nvPr/>
        </p:nvSpPr>
        <p:spPr bwMode="auto">
          <a:xfrm>
            <a:off x="2261219" y="2390033"/>
            <a:ext cx="376992" cy="230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3" tIns="45712" rIns="91423" bIns="45712">
            <a:spAutoFit/>
          </a:bodyPr>
          <a:lstStyle/>
          <a:p>
            <a:r>
              <a:rPr lang="nl-NL" sz="900" dirty="0">
                <a:latin typeface="Arial" pitchFamily="34" charset="0"/>
                <a:cs typeface="Arial" pitchFamily="34" charset="0"/>
              </a:rPr>
              <a:t>nee</a:t>
            </a:r>
          </a:p>
        </p:txBody>
      </p:sp>
      <p:sp>
        <p:nvSpPr>
          <p:cNvPr id="238" name="Stroomdiagram: Beslissing 237"/>
          <p:cNvSpPr>
            <a:spLocks noChangeArrowheads="1"/>
          </p:cNvSpPr>
          <p:nvPr/>
        </p:nvSpPr>
        <p:spPr bwMode="auto">
          <a:xfrm>
            <a:off x="1469497" y="2031454"/>
            <a:ext cx="921272" cy="669278"/>
          </a:xfrm>
          <a:prstGeom prst="flowChartDecision">
            <a:avLst/>
          </a:prstGeom>
          <a:solidFill>
            <a:schemeClr val="accent5">
              <a:lumMod val="60000"/>
              <a:lumOff val="40000"/>
            </a:schemeClr>
          </a:solidFill>
          <a:ln w="3175" algn="ctr">
            <a:solidFill>
              <a:srgbClr val="7F7F7F"/>
            </a:solidFill>
            <a:miter lim="800000"/>
            <a:headEnd/>
            <a:tailEnd/>
          </a:ln>
          <a:effectLst/>
        </p:spPr>
        <p:txBody>
          <a:bodyPr lIns="0" tIns="45712" rIns="0" bIns="45712" anchor="ctr"/>
          <a:lstStyle/>
          <a:p>
            <a:pPr algn="ctr" defTabSz="1664987">
              <a:defRPr/>
            </a:pPr>
            <a:r>
              <a:rPr lang="nl-NL" sz="900" dirty="0" err="1" smtClean="0">
                <a:latin typeface="Arial" pitchFamily="34" charset="0"/>
                <a:cs typeface="Arial" pitchFamily="34" charset="0"/>
              </a:rPr>
              <a:t>Double-ren</a:t>
            </a:r>
            <a:r>
              <a:rPr lang="nl-NL" sz="900" dirty="0">
                <a:latin typeface="Arial" pitchFamily="34" charset="0"/>
                <a:cs typeface="Arial" pitchFamily="34" charset="0"/>
              </a:rPr>
              <a:t>?</a:t>
            </a:r>
          </a:p>
        </p:txBody>
      </p:sp>
      <p:cxnSp>
        <p:nvCxnSpPr>
          <p:cNvPr id="240" name="Gebogen verbindingslijn 239"/>
          <p:cNvCxnSpPr>
            <a:stCxn id="238" idx="0"/>
            <a:endCxn id="55" idx="2"/>
          </p:cNvCxnSpPr>
          <p:nvPr/>
        </p:nvCxnSpPr>
        <p:spPr>
          <a:xfrm rot="5400000" flipH="1" flipV="1">
            <a:off x="3750724" y="-521501"/>
            <a:ext cx="732364" cy="437354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3" name="Rechte verbindingslijn met pijl 242"/>
          <p:cNvCxnSpPr>
            <a:stCxn id="121" idx="3"/>
            <a:endCxn id="238" idx="1"/>
          </p:cNvCxnSpPr>
          <p:nvPr/>
        </p:nvCxnSpPr>
        <p:spPr>
          <a:xfrm>
            <a:off x="1281570" y="2366093"/>
            <a:ext cx="18792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5" name="Stroomdiagram: Proces 6"/>
          <p:cNvSpPr>
            <a:spLocks noChangeArrowheads="1"/>
          </p:cNvSpPr>
          <p:nvPr/>
        </p:nvSpPr>
        <p:spPr bwMode="auto">
          <a:xfrm>
            <a:off x="2578694" y="2080343"/>
            <a:ext cx="897113" cy="571500"/>
          </a:xfrm>
          <a:prstGeom prst="flowChartProcess">
            <a:avLst/>
          </a:prstGeom>
          <a:solidFill>
            <a:schemeClr val="accent5">
              <a:lumMod val="60000"/>
              <a:lumOff val="40000"/>
            </a:schemeClr>
          </a:solidFill>
          <a:ln w="3175" algn="ctr">
            <a:solidFill>
              <a:srgbClr val="7F7F7F"/>
            </a:solidFill>
            <a:miter lim="800000"/>
            <a:headEnd/>
            <a:tailEnd/>
          </a:ln>
          <a:effectLst/>
        </p:spPr>
        <p:txBody>
          <a:bodyPr lIns="91423" tIns="45712" rIns="91423" bIns="45712" anchor="ctr"/>
          <a:lstStyle/>
          <a:p>
            <a:pPr algn="ctr" defTabSz="1664987">
              <a:defRPr/>
            </a:pPr>
            <a:r>
              <a:rPr lang="nl-NL" sz="900" dirty="0">
                <a:latin typeface="Arial" pitchFamily="34" charset="0"/>
                <a:cs typeface="Arial" pitchFamily="34" charset="0"/>
              </a:rPr>
              <a:t>Periode </a:t>
            </a:r>
            <a:r>
              <a:rPr lang="nl-NL" sz="900" dirty="0" smtClean="0">
                <a:latin typeface="Arial" pitchFamily="34" charset="0"/>
                <a:cs typeface="Arial" pitchFamily="34" charset="0"/>
              </a:rPr>
              <a:t>3.1 </a:t>
            </a:r>
          </a:p>
          <a:p>
            <a:pPr algn="ctr" defTabSz="1664987">
              <a:defRPr/>
            </a:pPr>
            <a:r>
              <a:rPr lang="nl-NL" sz="900" dirty="0" smtClean="0">
                <a:latin typeface="Arial" pitchFamily="34" charset="0"/>
                <a:cs typeface="Arial" pitchFamily="34" charset="0"/>
              </a:rPr>
              <a:t>3 dagen les</a:t>
            </a:r>
          </a:p>
          <a:p>
            <a:pPr algn="ctr" defTabSz="1664987">
              <a:defRPr/>
            </a:pPr>
            <a:r>
              <a:rPr lang="nl-NL" sz="900" dirty="0" smtClean="0">
                <a:latin typeface="Arial" pitchFamily="34" charset="0"/>
                <a:cs typeface="Arial" pitchFamily="34" charset="0"/>
              </a:rPr>
              <a:t>2 dagen BPV</a:t>
            </a:r>
          </a:p>
        </p:txBody>
      </p:sp>
      <p:sp>
        <p:nvSpPr>
          <p:cNvPr id="256" name="Stroomdiagram: Proces 6"/>
          <p:cNvSpPr>
            <a:spLocks noChangeArrowheads="1"/>
          </p:cNvSpPr>
          <p:nvPr/>
        </p:nvSpPr>
        <p:spPr bwMode="auto">
          <a:xfrm>
            <a:off x="3663732" y="2080343"/>
            <a:ext cx="897113" cy="571500"/>
          </a:xfrm>
          <a:prstGeom prst="flowChartProcess">
            <a:avLst/>
          </a:prstGeom>
          <a:solidFill>
            <a:schemeClr val="tx2">
              <a:lumMod val="60000"/>
              <a:lumOff val="40000"/>
            </a:schemeClr>
          </a:solidFill>
          <a:ln w="3175" algn="ctr">
            <a:solidFill>
              <a:srgbClr val="7F7F7F"/>
            </a:solidFill>
            <a:miter lim="800000"/>
            <a:headEnd/>
            <a:tailEnd/>
          </a:ln>
          <a:effectLst/>
        </p:spPr>
        <p:txBody>
          <a:bodyPr lIns="91423" tIns="45712" rIns="91423" bIns="45712" anchor="ctr"/>
          <a:lstStyle/>
          <a:p>
            <a:pPr algn="ctr" defTabSz="1664987">
              <a:defRPr/>
            </a:pPr>
            <a:r>
              <a:rPr lang="nl-NL" sz="9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Periode </a:t>
            </a:r>
            <a:r>
              <a:rPr lang="nl-NL" sz="9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3.2</a:t>
            </a:r>
          </a:p>
          <a:p>
            <a:pPr algn="ctr" defTabSz="1664987">
              <a:defRPr/>
            </a:pPr>
            <a:r>
              <a:rPr lang="nl-NL" sz="9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 dagen les</a:t>
            </a:r>
          </a:p>
          <a:p>
            <a:pPr algn="ctr" defTabSz="1664987">
              <a:defRPr/>
            </a:pPr>
            <a:r>
              <a:rPr lang="nl-NL" sz="9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 dagen BPV</a:t>
            </a:r>
          </a:p>
        </p:txBody>
      </p:sp>
      <p:cxnSp>
        <p:nvCxnSpPr>
          <p:cNvPr id="257" name="Rechte verbindingslijn met pijl 256"/>
          <p:cNvCxnSpPr>
            <a:stCxn id="238" idx="3"/>
            <a:endCxn id="255" idx="1"/>
          </p:cNvCxnSpPr>
          <p:nvPr/>
        </p:nvCxnSpPr>
        <p:spPr>
          <a:xfrm>
            <a:off x="2390768" y="2366093"/>
            <a:ext cx="18792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0" name="Rechte verbindingslijn met pijl 259"/>
          <p:cNvCxnSpPr>
            <a:stCxn id="255" idx="3"/>
            <a:endCxn id="256" idx="1"/>
          </p:cNvCxnSpPr>
          <p:nvPr/>
        </p:nvCxnSpPr>
        <p:spPr>
          <a:xfrm>
            <a:off x="3475806" y="2366093"/>
            <a:ext cx="18792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5" name="Stroomdiagram: Proces 6"/>
          <p:cNvSpPr>
            <a:spLocks noChangeArrowheads="1"/>
          </p:cNvSpPr>
          <p:nvPr/>
        </p:nvSpPr>
        <p:spPr bwMode="auto">
          <a:xfrm>
            <a:off x="4748770" y="2080343"/>
            <a:ext cx="897113" cy="571500"/>
          </a:xfrm>
          <a:prstGeom prst="flowChartProcess">
            <a:avLst/>
          </a:prstGeom>
          <a:solidFill>
            <a:schemeClr val="tx2">
              <a:lumMod val="60000"/>
              <a:lumOff val="40000"/>
            </a:schemeClr>
          </a:solidFill>
          <a:ln w="3175" algn="ctr">
            <a:solidFill>
              <a:srgbClr val="7F7F7F"/>
            </a:solidFill>
            <a:miter lim="800000"/>
            <a:headEnd/>
            <a:tailEnd/>
          </a:ln>
          <a:effectLst/>
        </p:spPr>
        <p:txBody>
          <a:bodyPr lIns="91423" tIns="45712" rIns="91423" bIns="45712" anchor="ctr"/>
          <a:lstStyle/>
          <a:p>
            <a:pPr algn="ctr" defTabSz="1664987">
              <a:defRPr/>
            </a:pPr>
            <a:r>
              <a:rPr lang="nl-NL" sz="9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Periode </a:t>
            </a:r>
            <a:r>
              <a:rPr lang="nl-NL" sz="9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4.1 </a:t>
            </a:r>
          </a:p>
          <a:p>
            <a:pPr algn="ctr" defTabSz="1664987">
              <a:defRPr/>
            </a:pPr>
            <a:r>
              <a:rPr lang="nl-NL" sz="9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 dagen les</a:t>
            </a:r>
          </a:p>
          <a:p>
            <a:pPr algn="ctr" defTabSz="1664987">
              <a:defRPr/>
            </a:pPr>
            <a:r>
              <a:rPr lang="nl-NL" sz="9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 dagen BPV</a:t>
            </a:r>
          </a:p>
        </p:txBody>
      </p:sp>
      <p:sp>
        <p:nvSpPr>
          <p:cNvPr id="266" name="Stroomdiagram: Proces 6"/>
          <p:cNvSpPr>
            <a:spLocks noChangeArrowheads="1"/>
          </p:cNvSpPr>
          <p:nvPr/>
        </p:nvSpPr>
        <p:spPr bwMode="auto">
          <a:xfrm>
            <a:off x="5833808" y="2080343"/>
            <a:ext cx="897113" cy="571500"/>
          </a:xfrm>
          <a:prstGeom prst="flowChartProcess">
            <a:avLst/>
          </a:prstGeom>
          <a:solidFill>
            <a:schemeClr val="tx2">
              <a:lumMod val="60000"/>
              <a:lumOff val="40000"/>
            </a:schemeClr>
          </a:solidFill>
          <a:ln w="3175" algn="ctr">
            <a:solidFill>
              <a:srgbClr val="7F7F7F"/>
            </a:solidFill>
            <a:miter lim="800000"/>
            <a:headEnd/>
            <a:tailEnd/>
          </a:ln>
          <a:effectLst/>
        </p:spPr>
        <p:txBody>
          <a:bodyPr lIns="91423" tIns="45712" rIns="91423" bIns="45712" anchor="ctr"/>
          <a:lstStyle/>
          <a:p>
            <a:pPr algn="ctr" defTabSz="1664987">
              <a:defRPr/>
            </a:pPr>
            <a:r>
              <a:rPr lang="nl-NL" sz="9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Periode </a:t>
            </a:r>
            <a:r>
              <a:rPr lang="nl-NL" sz="9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4.2 </a:t>
            </a:r>
          </a:p>
          <a:p>
            <a:pPr algn="ctr" defTabSz="1664987">
              <a:defRPr/>
            </a:pPr>
            <a:r>
              <a:rPr lang="nl-NL" sz="9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 dagen les</a:t>
            </a:r>
          </a:p>
          <a:p>
            <a:pPr algn="ctr" defTabSz="1664987">
              <a:defRPr/>
            </a:pPr>
            <a:r>
              <a:rPr lang="nl-NL" sz="9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 dagen BPV</a:t>
            </a:r>
          </a:p>
        </p:txBody>
      </p:sp>
      <p:sp>
        <p:nvSpPr>
          <p:cNvPr id="267" name="Stroomdiagram: Beslissing 266"/>
          <p:cNvSpPr>
            <a:spLocks noChangeArrowheads="1"/>
          </p:cNvSpPr>
          <p:nvPr/>
        </p:nvSpPr>
        <p:spPr bwMode="auto">
          <a:xfrm>
            <a:off x="6918846" y="1958901"/>
            <a:ext cx="1121020" cy="814387"/>
          </a:xfrm>
          <a:prstGeom prst="flowChartDecision">
            <a:avLst/>
          </a:prstGeom>
          <a:solidFill>
            <a:schemeClr val="tx2">
              <a:lumMod val="60000"/>
              <a:lumOff val="40000"/>
            </a:schemeClr>
          </a:solidFill>
          <a:ln w="3175" algn="ctr">
            <a:solidFill>
              <a:srgbClr val="7F7F7F"/>
            </a:solidFill>
            <a:miter lim="800000"/>
            <a:headEnd/>
            <a:tailEnd/>
          </a:ln>
          <a:effectLst/>
        </p:spPr>
        <p:txBody>
          <a:bodyPr lIns="0" tIns="45712" rIns="0" bIns="45712" anchor="ctr"/>
          <a:lstStyle/>
          <a:p>
            <a:pPr algn="ctr" defTabSz="1664987">
              <a:defRPr/>
            </a:pPr>
            <a:r>
              <a:rPr lang="nl-NL" sz="9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Toelating tot proeve?</a:t>
            </a:r>
          </a:p>
        </p:txBody>
      </p:sp>
      <p:cxnSp>
        <p:nvCxnSpPr>
          <p:cNvPr id="269" name="Rechte verbindingslijn met pijl 268"/>
          <p:cNvCxnSpPr>
            <a:stCxn id="256" idx="3"/>
            <a:endCxn id="265" idx="1"/>
          </p:cNvCxnSpPr>
          <p:nvPr/>
        </p:nvCxnSpPr>
        <p:spPr>
          <a:xfrm>
            <a:off x="4560844" y="2366093"/>
            <a:ext cx="18792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2" name="Rechte verbindingslijn met pijl 271"/>
          <p:cNvCxnSpPr>
            <a:stCxn id="265" idx="3"/>
            <a:endCxn id="266" idx="1"/>
          </p:cNvCxnSpPr>
          <p:nvPr/>
        </p:nvCxnSpPr>
        <p:spPr>
          <a:xfrm>
            <a:off x="5645883" y="2366093"/>
            <a:ext cx="18792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5" name="Rechte verbindingslijn met pijl 274"/>
          <p:cNvCxnSpPr>
            <a:stCxn id="266" idx="3"/>
            <a:endCxn id="267" idx="1"/>
          </p:cNvCxnSpPr>
          <p:nvPr/>
        </p:nvCxnSpPr>
        <p:spPr>
          <a:xfrm>
            <a:off x="6730921" y="2366094"/>
            <a:ext cx="187926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0" name="Gebogen verbindingslijn 97"/>
          <p:cNvCxnSpPr>
            <a:stCxn id="105" idx="2"/>
            <a:endCxn id="83" idx="2"/>
          </p:cNvCxnSpPr>
          <p:nvPr/>
        </p:nvCxnSpPr>
        <p:spPr>
          <a:xfrm rot="5400000" flipH="1">
            <a:off x="1696296" y="3329331"/>
            <a:ext cx="52264" cy="1246619"/>
          </a:xfrm>
          <a:prstGeom prst="bentConnector3">
            <a:avLst>
              <a:gd name="adj1" fmla="val -437395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7" name="Tekstvak 93"/>
          <p:cNvSpPr txBox="1">
            <a:spLocks noChangeArrowheads="1"/>
          </p:cNvSpPr>
          <p:nvPr/>
        </p:nvSpPr>
        <p:spPr bwMode="auto">
          <a:xfrm>
            <a:off x="2312285" y="3933056"/>
            <a:ext cx="376992" cy="230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3" tIns="45712" rIns="91423" bIns="45712">
            <a:spAutoFit/>
          </a:bodyPr>
          <a:lstStyle/>
          <a:p>
            <a:r>
              <a:rPr lang="nl-NL" sz="900" dirty="0" smtClean="0">
                <a:latin typeface="Arial" pitchFamily="34" charset="0"/>
                <a:cs typeface="Arial" pitchFamily="34" charset="0"/>
              </a:rPr>
              <a:t>nee</a:t>
            </a:r>
            <a:endParaRPr lang="nl-NL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1" name="Tekstvak 93"/>
          <p:cNvSpPr txBox="1">
            <a:spLocks noChangeArrowheads="1"/>
          </p:cNvSpPr>
          <p:nvPr/>
        </p:nvSpPr>
        <p:spPr bwMode="auto">
          <a:xfrm>
            <a:off x="7477735" y="2774048"/>
            <a:ext cx="274400" cy="230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3" tIns="45712" rIns="91423" bIns="45712">
            <a:spAutoFit/>
          </a:bodyPr>
          <a:lstStyle/>
          <a:p>
            <a:r>
              <a:rPr lang="nl-NL" sz="900" dirty="0">
                <a:latin typeface="Arial" pitchFamily="34" charset="0"/>
                <a:cs typeface="Arial" pitchFamily="34" charset="0"/>
              </a:rPr>
              <a:t>ja</a:t>
            </a:r>
          </a:p>
        </p:txBody>
      </p:sp>
      <p:sp>
        <p:nvSpPr>
          <p:cNvPr id="302" name="Tekstvak 116"/>
          <p:cNvSpPr txBox="1">
            <a:spLocks noChangeArrowheads="1"/>
          </p:cNvSpPr>
          <p:nvPr/>
        </p:nvSpPr>
        <p:spPr bwMode="auto">
          <a:xfrm>
            <a:off x="7895446" y="2436640"/>
            <a:ext cx="376992" cy="230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3" tIns="45712" rIns="91423" bIns="45712">
            <a:spAutoFit/>
          </a:bodyPr>
          <a:lstStyle/>
          <a:p>
            <a:r>
              <a:rPr lang="nl-NL" sz="900" dirty="0">
                <a:latin typeface="Arial" pitchFamily="34" charset="0"/>
                <a:cs typeface="Arial" pitchFamily="34" charset="0"/>
              </a:rPr>
              <a:t>nee</a:t>
            </a:r>
          </a:p>
        </p:txBody>
      </p:sp>
      <p:sp>
        <p:nvSpPr>
          <p:cNvPr id="309" name="Stroomdiagram: Proces 6"/>
          <p:cNvSpPr>
            <a:spLocks noChangeArrowheads="1"/>
          </p:cNvSpPr>
          <p:nvPr/>
        </p:nvSpPr>
        <p:spPr bwMode="auto">
          <a:xfrm>
            <a:off x="8227791" y="2080343"/>
            <a:ext cx="664689" cy="571500"/>
          </a:xfrm>
          <a:prstGeom prst="flowChartProcess">
            <a:avLst/>
          </a:prstGeom>
          <a:solidFill>
            <a:schemeClr val="tx2">
              <a:lumMod val="60000"/>
              <a:lumOff val="40000"/>
            </a:schemeClr>
          </a:solidFill>
          <a:ln w="3175" algn="ctr">
            <a:solidFill>
              <a:srgbClr val="7F7F7F"/>
            </a:solidFill>
            <a:miter lim="800000"/>
            <a:headEnd/>
            <a:tailEnd/>
          </a:ln>
          <a:effectLst/>
        </p:spPr>
        <p:txBody>
          <a:bodyPr lIns="91423" tIns="45712" rIns="91423" bIns="45712" anchor="ctr"/>
          <a:lstStyle/>
          <a:p>
            <a:pPr algn="ctr" defTabSz="1664987">
              <a:defRPr/>
            </a:pPr>
            <a:r>
              <a:rPr lang="nl-NL" sz="9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Reparatie</a:t>
            </a:r>
          </a:p>
        </p:txBody>
      </p:sp>
      <p:cxnSp>
        <p:nvCxnSpPr>
          <p:cNvPr id="329" name="Rechte verbindingslijn met pijl 328"/>
          <p:cNvCxnSpPr>
            <a:stCxn id="267" idx="3"/>
            <a:endCxn id="309" idx="1"/>
          </p:cNvCxnSpPr>
          <p:nvPr/>
        </p:nvCxnSpPr>
        <p:spPr>
          <a:xfrm flipV="1">
            <a:off x="8039866" y="2366094"/>
            <a:ext cx="187925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3" name="Gebogen verbindingslijn 97"/>
          <p:cNvCxnSpPr>
            <a:stCxn id="309" idx="0"/>
            <a:endCxn id="267" idx="0"/>
          </p:cNvCxnSpPr>
          <p:nvPr/>
        </p:nvCxnSpPr>
        <p:spPr>
          <a:xfrm rot="16200000" flipV="1">
            <a:off x="7959025" y="1479233"/>
            <a:ext cx="121443" cy="1080779"/>
          </a:xfrm>
          <a:prstGeom prst="bentConnector3">
            <a:avLst>
              <a:gd name="adj1" fmla="val 288236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6" name="Rechthoek 345"/>
          <p:cNvSpPr/>
          <p:nvPr/>
        </p:nvSpPr>
        <p:spPr>
          <a:xfrm>
            <a:off x="4173187" y="332656"/>
            <a:ext cx="1728191" cy="864096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</a:ln>
          <a:effectLst>
            <a:outerShdw blurRad="50800" dist="1397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anchor="ctr"/>
          <a:lstStyle/>
          <a:p>
            <a:pPr algn="ctr">
              <a:defRPr/>
            </a:pPr>
            <a:r>
              <a:rPr lang="nl-NL" sz="9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Het is nog niet voor alle AVO vakken duidelijk wat wanneer getoetst wordt. Ook hier zijn flinke verbeteringen doorgevoerd.</a:t>
            </a:r>
          </a:p>
        </p:txBody>
      </p:sp>
      <p:sp>
        <p:nvSpPr>
          <p:cNvPr id="349" name="Rechthoek 348"/>
          <p:cNvSpPr/>
          <p:nvPr/>
        </p:nvSpPr>
        <p:spPr>
          <a:xfrm>
            <a:off x="7164288" y="620688"/>
            <a:ext cx="1800200" cy="72008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</a:ln>
          <a:effectLst>
            <a:outerShdw blurRad="50800" dist="1397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anchor="ctr"/>
          <a:lstStyle/>
          <a:p>
            <a:pPr algn="ctr">
              <a:defRPr/>
            </a:pPr>
            <a:r>
              <a:rPr lang="nl-NL" sz="9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Het is niet voor alle studenten duidelijk hoe ze beoordeeld worden en wat de (</a:t>
            </a:r>
            <a:r>
              <a:rPr lang="nl-NL" sz="9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overgangs</a:t>
            </a:r>
            <a:r>
              <a:rPr lang="nl-NL" sz="9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)normen zijn.</a:t>
            </a:r>
          </a:p>
        </p:txBody>
      </p:sp>
      <p:sp>
        <p:nvSpPr>
          <p:cNvPr id="350" name="Rechthoek 349"/>
          <p:cNvSpPr/>
          <p:nvPr/>
        </p:nvSpPr>
        <p:spPr>
          <a:xfrm>
            <a:off x="1182085" y="4869160"/>
            <a:ext cx="1728192" cy="720080"/>
          </a:xfrm>
          <a:prstGeom prst="rect">
            <a:avLst/>
          </a:prstGeom>
          <a:solidFill>
            <a:srgbClr val="FFFF00"/>
          </a:solidFill>
          <a:ln w="3175">
            <a:solidFill>
              <a:schemeClr val="bg1">
                <a:lumMod val="50000"/>
              </a:schemeClr>
            </a:solidFill>
          </a:ln>
          <a:effectLst>
            <a:outerShdw blurRad="50800" dist="1397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anchor="ctr"/>
          <a:lstStyle/>
          <a:p>
            <a:pPr algn="ctr">
              <a:defRPr/>
            </a:pPr>
            <a:r>
              <a:rPr lang="nl-NL" sz="9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Er is geen vast structuur waarbinnen studenten begeleid worden (aantal gesprekken, formulieren)</a:t>
            </a:r>
            <a:endParaRPr lang="nl-NL" sz="9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51" name="Rechthoek 350"/>
          <p:cNvSpPr/>
          <p:nvPr/>
        </p:nvSpPr>
        <p:spPr>
          <a:xfrm>
            <a:off x="3109684" y="4797152"/>
            <a:ext cx="1528785" cy="648072"/>
          </a:xfrm>
          <a:prstGeom prst="rect">
            <a:avLst/>
          </a:prstGeom>
          <a:solidFill>
            <a:srgbClr val="FFFF00"/>
          </a:solidFill>
          <a:ln w="3175">
            <a:solidFill>
              <a:schemeClr val="bg1">
                <a:lumMod val="50000"/>
              </a:schemeClr>
            </a:solidFill>
          </a:ln>
          <a:effectLst>
            <a:outerShdw blurRad="50800" dist="1397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anchor="ctr"/>
          <a:lstStyle/>
          <a:p>
            <a:pPr algn="ctr">
              <a:defRPr/>
            </a:pPr>
            <a:r>
              <a:rPr lang="nl-NL" sz="9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Er is geen SLB programma (leren leren, samenwerken etc.)</a:t>
            </a:r>
            <a:endParaRPr lang="nl-NL" sz="9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52" name="Rechthoek 351"/>
          <p:cNvSpPr/>
          <p:nvPr/>
        </p:nvSpPr>
        <p:spPr>
          <a:xfrm>
            <a:off x="4970813" y="4869160"/>
            <a:ext cx="1055764" cy="648072"/>
          </a:xfrm>
          <a:prstGeom prst="rect">
            <a:avLst/>
          </a:prstGeom>
          <a:solidFill>
            <a:srgbClr val="FFFF00"/>
          </a:solidFill>
          <a:ln w="3175">
            <a:solidFill>
              <a:schemeClr val="bg1">
                <a:lumMod val="50000"/>
              </a:schemeClr>
            </a:solidFill>
          </a:ln>
          <a:effectLst>
            <a:outerShdw blurRad="50800" dist="1397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anchor="ctr"/>
          <a:lstStyle/>
          <a:p>
            <a:pPr algn="ctr">
              <a:defRPr/>
            </a:pPr>
            <a:r>
              <a:rPr lang="nl-NL" sz="9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Het </a:t>
            </a:r>
            <a:r>
              <a:rPr lang="nl-NL" sz="9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SLB-schap</a:t>
            </a:r>
            <a:r>
              <a:rPr lang="nl-NL" sz="9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wordt beperkt gefaciliteerd.</a:t>
            </a:r>
            <a:endParaRPr lang="nl-NL" sz="9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53" name="Rechthoek 352"/>
          <p:cNvSpPr/>
          <p:nvPr/>
        </p:nvSpPr>
        <p:spPr>
          <a:xfrm>
            <a:off x="2051720" y="332656"/>
            <a:ext cx="1988529" cy="1008112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</a:ln>
          <a:effectLst>
            <a:outerShdw blurRad="50800" dist="1397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anchor="ctr"/>
          <a:lstStyle/>
          <a:p>
            <a:pPr algn="ctr">
              <a:defRPr/>
            </a:pPr>
            <a:r>
              <a:rPr lang="nl-NL" sz="9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De opleiding is nog onvoldoende gestructureerd en het is nog niet voor alle studenten duidelijk hoe de opleiding opgebouwd is. Hier zijn al wel flinke stappen gemaakt.</a:t>
            </a:r>
          </a:p>
        </p:txBody>
      </p:sp>
      <p:sp>
        <p:nvSpPr>
          <p:cNvPr id="354" name="Rechthoek 353"/>
          <p:cNvSpPr/>
          <p:nvPr/>
        </p:nvSpPr>
        <p:spPr>
          <a:xfrm>
            <a:off x="5580112" y="1124744"/>
            <a:ext cx="1517845" cy="648072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</a:ln>
          <a:effectLst>
            <a:outerShdw blurRad="50800" dist="1397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anchor="ctr"/>
          <a:lstStyle/>
          <a:p>
            <a:pPr algn="ctr">
              <a:defRPr/>
            </a:pPr>
            <a:r>
              <a:rPr lang="nl-NL" sz="9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Voortgangsrapportages zijn nog niet altijd tijdig en compleet beschikbaar</a:t>
            </a:r>
          </a:p>
        </p:txBody>
      </p:sp>
      <p:sp>
        <p:nvSpPr>
          <p:cNvPr id="355" name="Rechthoek 354"/>
          <p:cNvSpPr/>
          <p:nvPr/>
        </p:nvSpPr>
        <p:spPr>
          <a:xfrm>
            <a:off x="2777339" y="1700808"/>
            <a:ext cx="1861130" cy="792088"/>
          </a:xfrm>
          <a:prstGeom prst="rect">
            <a:avLst/>
          </a:prstGeom>
          <a:solidFill>
            <a:srgbClr val="FFFF00"/>
          </a:solidFill>
          <a:ln w="3175">
            <a:solidFill>
              <a:schemeClr val="bg1">
                <a:lumMod val="50000"/>
              </a:schemeClr>
            </a:solidFill>
          </a:ln>
          <a:effectLst>
            <a:outerShdw blurRad="50800" dist="1397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anchor="ctr"/>
          <a:lstStyle/>
          <a:p>
            <a:pPr algn="ctr">
              <a:defRPr/>
            </a:pPr>
            <a:r>
              <a:rPr lang="nl-NL" sz="9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De relatie tussen de (inhoud van de) vakken en de kerntaken / werkprocessen niet </a:t>
            </a:r>
            <a:r>
              <a:rPr lang="nl-NL" sz="9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niet</a:t>
            </a:r>
            <a:r>
              <a:rPr lang="nl-NL" sz="9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inzichtelijk voor studenten/docenten </a:t>
            </a:r>
          </a:p>
        </p:txBody>
      </p:sp>
      <p:sp>
        <p:nvSpPr>
          <p:cNvPr id="361" name="Rechthoek 360"/>
          <p:cNvSpPr/>
          <p:nvPr/>
        </p:nvSpPr>
        <p:spPr>
          <a:xfrm>
            <a:off x="3707904" y="3212976"/>
            <a:ext cx="1728192" cy="108012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</a:ln>
          <a:effectLst>
            <a:outerShdw blurRad="50800" dist="1397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anchor="ctr"/>
          <a:lstStyle/>
          <a:p>
            <a:pPr algn="ctr">
              <a:defRPr/>
            </a:pPr>
            <a:r>
              <a:rPr lang="nl-NL" sz="9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Er wordt binnen het team ad hoc gewerkt aan kwaliteitsverbetering van het onderwijs. Dit gebeurt niet structureel en op basis van meetbare gegevens.</a:t>
            </a:r>
          </a:p>
        </p:txBody>
      </p:sp>
      <p:sp>
        <p:nvSpPr>
          <p:cNvPr id="363" name="Rechthoek 362"/>
          <p:cNvSpPr/>
          <p:nvPr/>
        </p:nvSpPr>
        <p:spPr>
          <a:xfrm>
            <a:off x="384458" y="980728"/>
            <a:ext cx="1395046" cy="647700"/>
          </a:xfrm>
          <a:prstGeom prst="rect">
            <a:avLst/>
          </a:prstGeom>
          <a:solidFill>
            <a:srgbClr val="FFFF00"/>
          </a:solidFill>
          <a:ln w="3175">
            <a:solidFill>
              <a:schemeClr val="bg1">
                <a:lumMod val="50000"/>
              </a:schemeClr>
            </a:solidFill>
          </a:ln>
          <a:effectLst>
            <a:outerShdw blurRad="50800" dist="1397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anchor="ctr"/>
          <a:lstStyle/>
          <a:p>
            <a:pPr algn="ctr">
              <a:defRPr/>
            </a:pPr>
            <a:r>
              <a:rPr lang="nl-NL" sz="9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De overdracht van intake resultaten binnen het team is niet geborgd.</a:t>
            </a:r>
          </a:p>
        </p:txBody>
      </p:sp>
      <p:sp>
        <p:nvSpPr>
          <p:cNvPr id="365" name="Rechthoek 364"/>
          <p:cNvSpPr/>
          <p:nvPr/>
        </p:nvSpPr>
        <p:spPr>
          <a:xfrm>
            <a:off x="6632537" y="6021288"/>
            <a:ext cx="1595254" cy="620688"/>
          </a:xfrm>
          <a:prstGeom prst="rect">
            <a:avLst/>
          </a:prstGeom>
          <a:solidFill>
            <a:srgbClr val="FFFF00"/>
          </a:solidFill>
          <a:ln w="3175">
            <a:solidFill>
              <a:schemeClr val="bg1">
                <a:lumMod val="50000"/>
              </a:schemeClr>
            </a:solidFill>
          </a:ln>
          <a:effectLst>
            <a:outerShdw blurRad="50800" dist="1397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anchor="ctr"/>
          <a:lstStyle/>
          <a:p>
            <a:pPr algn="ctr">
              <a:defRPr/>
            </a:pPr>
            <a:r>
              <a:rPr lang="nl-NL" sz="9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Sturing op verzuim, met name locatie X kan beter (ook 16 </a:t>
            </a:r>
            <a:r>
              <a:rPr lang="nl-NL" sz="9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uurs</a:t>
            </a:r>
            <a:r>
              <a:rPr lang="nl-NL" sz="9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meldingen)</a:t>
            </a:r>
            <a:endParaRPr lang="nl-NL" sz="9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67" name="Rechthoek 366"/>
          <p:cNvSpPr/>
          <p:nvPr/>
        </p:nvSpPr>
        <p:spPr>
          <a:xfrm>
            <a:off x="5569034" y="3789040"/>
            <a:ext cx="1739270" cy="72008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</a:ln>
          <a:effectLst>
            <a:outerShdw blurRad="50800" dist="1397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anchor="ctr"/>
          <a:lstStyle/>
          <a:p>
            <a:pPr algn="ctr">
              <a:defRPr/>
            </a:pPr>
            <a:r>
              <a:rPr lang="nl-NL" sz="9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Teamresultaten (bv. MTO, JOB, uitval en rendement) worden te beperkt met het team besproken. </a:t>
            </a:r>
          </a:p>
        </p:txBody>
      </p:sp>
      <p:sp>
        <p:nvSpPr>
          <p:cNvPr id="371" name="Actieknop: Verder of Volgende 370">
            <a:hlinkClick r:id="" action="ppaction://hlinkshowjump?jump=previousslide" highlightClick="1"/>
          </p:cNvPr>
          <p:cNvSpPr/>
          <p:nvPr/>
        </p:nvSpPr>
        <p:spPr>
          <a:xfrm flipH="1">
            <a:off x="8645453" y="91231"/>
            <a:ext cx="379965" cy="324036"/>
          </a:xfrm>
          <a:prstGeom prst="actionButtonForwardNext">
            <a:avLst/>
          </a:prstGeom>
          <a:solidFill>
            <a:schemeClr val="bg1">
              <a:lumMod val="8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latin typeface="Arial" pitchFamily="34" charset="0"/>
              <a:cs typeface="Arial" pitchFamily="34" charset="0"/>
            </a:endParaRPr>
          </a:p>
        </p:txBody>
      </p:sp>
      <p:sp>
        <p:nvSpPr>
          <p:cNvPr id="372" name="Rechthoek 371"/>
          <p:cNvSpPr/>
          <p:nvPr/>
        </p:nvSpPr>
        <p:spPr>
          <a:xfrm>
            <a:off x="4904344" y="2204864"/>
            <a:ext cx="1122233" cy="567680"/>
          </a:xfrm>
          <a:prstGeom prst="rect">
            <a:avLst/>
          </a:prstGeom>
          <a:solidFill>
            <a:srgbClr val="FFFF00"/>
          </a:solidFill>
          <a:ln w="3175">
            <a:solidFill>
              <a:schemeClr val="bg1">
                <a:lumMod val="50000"/>
              </a:schemeClr>
            </a:solidFill>
          </a:ln>
          <a:effectLst>
            <a:outerShdw blurRad="50800" dist="1397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anchor="ctr"/>
          <a:lstStyle/>
          <a:p>
            <a:pPr algn="ctr">
              <a:defRPr/>
            </a:pPr>
            <a:r>
              <a:rPr lang="nl-NL" sz="9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Er wordt onvoldoende gedifferentieerd.</a:t>
            </a:r>
            <a:endParaRPr lang="nl-NL" sz="9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2" name="Rechthoek 81"/>
          <p:cNvSpPr/>
          <p:nvPr/>
        </p:nvSpPr>
        <p:spPr>
          <a:xfrm>
            <a:off x="7297226" y="3068960"/>
            <a:ext cx="1395847" cy="864096"/>
          </a:xfrm>
          <a:prstGeom prst="rect">
            <a:avLst/>
          </a:prstGeom>
          <a:solidFill>
            <a:srgbClr val="FFFF00"/>
          </a:solidFill>
          <a:ln w="3175">
            <a:solidFill>
              <a:schemeClr val="bg1">
                <a:lumMod val="50000"/>
              </a:schemeClr>
            </a:solidFill>
          </a:ln>
          <a:effectLst>
            <a:outerShdw blurRad="50800" dist="1397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anchor="ctr"/>
          <a:lstStyle/>
          <a:p>
            <a:pPr algn="ctr">
              <a:defRPr/>
            </a:pPr>
            <a:r>
              <a:rPr lang="nl-NL" sz="9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Er waren veel (informele) klachten. Met name door de rommeligheid van de opleiding</a:t>
            </a:r>
            <a:endParaRPr lang="nl-NL" sz="9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3" name="Stroomdiagram: Proces 6"/>
          <p:cNvSpPr>
            <a:spLocks noChangeArrowheads="1"/>
          </p:cNvSpPr>
          <p:nvPr/>
        </p:nvSpPr>
        <p:spPr bwMode="auto">
          <a:xfrm>
            <a:off x="650562" y="3355008"/>
            <a:ext cx="897113" cy="571500"/>
          </a:xfrm>
          <a:prstGeom prst="flowChartProcess">
            <a:avLst/>
          </a:prstGeom>
          <a:solidFill>
            <a:schemeClr val="tx2">
              <a:lumMod val="60000"/>
              <a:lumOff val="40000"/>
            </a:schemeClr>
          </a:solidFill>
          <a:ln w="3175" algn="ctr">
            <a:solidFill>
              <a:srgbClr val="7F7F7F"/>
            </a:solidFill>
            <a:miter lim="800000"/>
            <a:headEnd/>
            <a:tailEnd/>
          </a:ln>
          <a:effectLst/>
        </p:spPr>
        <p:txBody>
          <a:bodyPr lIns="91423" tIns="45712" rIns="91423" bIns="45712" anchor="ctr"/>
          <a:lstStyle/>
          <a:p>
            <a:pPr algn="ctr" defTabSz="1664987">
              <a:defRPr/>
            </a:pPr>
            <a:r>
              <a:rPr lang="nl-NL" sz="9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Uitvoering (deel) Proeve</a:t>
            </a:r>
          </a:p>
        </p:txBody>
      </p:sp>
      <p:sp>
        <p:nvSpPr>
          <p:cNvPr id="96" name="Tekstvak 93"/>
          <p:cNvSpPr txBox="1">
            <a:spLocks noChangeArrowheads="1"/>
          </p:cNvSpPr>
          <p:nvPr/>
        </p:nvSpPr>
        <p:spPr bwMode="auto">
          <a:xfrm>
            <a:off x="1381721" y="4221088"/>
            <a:ext cx="768125" cy="230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3" tIns="45712" rIns="91423" bIns="45712">
            <a:spAutoFit/>
          </a:bodyPr>
          <a:lstStyle/>
          <a:p>
            <a:r>
              <a:rPr lang="nl-NL" sz="900" dirty="0" smtClean="0">
                <a:latin typeface="Arial" pitchFamily="34" charset="0"/>
                <a:cs typeface="Arial" pitchFamily="34" charset="0"/>
              </a:rPr>
              <a:t>Herkansing</a:t>
            </a:r>
            <a:endParaRPr lang="nl-NL" sz="9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7" name="Rechte verbindingslijn met pijl 96"/>
          <p:cNvCxnSpPr>
            <a:stCxn id="83" idx="3"/>
            <a:endCxn id="105" idx="1"/>
          </p:cNvCxnSpPr>
          <p:nvPr/>
        </p:nvCxnSpPr>
        <p:spPr>
          <a:xfrm>
            <a:off x="1547675" y="3640758"/>
            <a:ext cx="33278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Rechthoek 75"/>
          <p:cNvSpPr/>
          <p:nvPr/>
        </p:nvSpPr>
        <p:spPr>
          <a:xfrm>
            <a:off x="755576" y="2708920"/>
            <a:ext cx="2736304" cy="79934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round/>
            <a:headEnd/>
            <a:tailEnd/>
          </a:ln>
        </p:spPr>
        <p:txBody>
          <a:bodyPr wrap="square" lIns="0" tIns="0" rIns="0" bIns="0" rtlCol="0" anchor="ctr">
            <a:normAutofit/>
          </a:bodyPr>
          <a:lstStyle/>
          <a:p>
            <a:pPr marL="180000" defTabSz="914400" rtl="0" eaLnBrk="1" fontAlgn="base" latinLnBrk="0" hangingPunct="1">
              <a:spcBef>
                <a:spcPct val="0"/>
              </a:spcBef>
              <a:spcAft>
                <a:spcPct val="0"/>
              </a:spcAft>
            </a:pPr>
            <a:r>
              <a:rPr lang="nl-NL" sz="2000" kern="120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Voorbeeld kritieken</a:t>
            </a:r>
            <a:endParaRPr lang="nl-NL" sz="2000" kern="1200" dirty="0"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3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3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6" grpId="0" animBg="1"/>
      <p:bldP spid="349" grpId="0" animBg="1"/>
      <p:bldP spid="350" grpId="0" animBg="1"/>
      <p:bldP spid="351" grpId="0" animBg="1"/>
      <p:bldP spid="352" grpId="0" animBg="1"/>
      <p:bldP spid="353" grpId="0" animBg="1"/>
      <p:bldP spid="354" grpId="0" animBg="1"/>
      <p:bldP spid="355" grpId="0" animBg="1"/>
      <p:bldP spid="361" grpId="0" animBg="1"/>
      <p:bldP spid="363" grpId="0" animBg="1"/>
      <p:bldP spid="365" grpId="0" animBg="1"/>
      <p:bldP spid="367" grpId="0" animBg="1"/>
      <p:bldP spid="372" grpId="0" animBg="1"/>
      <p:bldP spid="8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Processchema analyse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0000">
              <a:buNone/>
            </a:pPr>
            <a:r>
              <a:rPr lang="nl-NL" b="1" dirty="0" smtClean="0"/>
              <a:t>Belangrijkste kritieken / opmerkingen</a:t>
            </a:r>
          </a:p>
          <a:p>
            <a:pPr marL="360000"/>
            <a:r>
              <a:rPr lang="nl-NL" dirty="0" smtClean="0">
                <a:sym typeface="Wingdings" pitchFamily="2" charset="2"/>
              </a:rPr>
              <a:t>…</a:t>
            </a:r>
          </a:p>
          <a:p>
            <a:pPr marL="360000"/>
            <a:r>
              <a:rPr lang="nl-NL" dirty="0" smtClean="0">
                <a:sym typeface="Wingdings" pitchFamily="2" charset="2"/>
              </a:rPr>
              <a:t>..</a:t>
            </a:r>
          </a:p>
          <a:p>
            <a:pPr marL="360000"/>
            <a:r>
              <a:rPr lang="nl-NL" dirty="0">
                <a:sym typeface="Wingdings" pitchFamily="2" charset="2"/>
              </a:rPr>
              <a:t>.</a:t>
            </a:r>
            <a:endParaRPr lang="nl-NL" dirty="0" smtClean="0">
              <a:sym typeface="Wingdings" pitchFamily="2" charset="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Planning en afspraken</a:t>
            </a:r>
            <a:endParaRPr lang="nl-NL" dirty="0"/>
          </a:p>
        </p:txBody>
      </p:sp>
      <p:pic>
        <p:nvPicPr>
          <p:cNvPr id="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412776"/>
            <a:ext cx="5770324" cy="5159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kstvak 5"/>
          <p:cNvSpPr txBox="1"/>
          <p:nvPr/>
        </p:nvSpPr>
        <p:spPr>
          <a:xfrm>
            <a:off x="6271617" y="1888257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6271617" y="2258055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6271617" y="2627620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6271617" y="2987660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271617" y="4096355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kstvak 10"/>
          <p:cNvSpPr txBox="1"/>
          <p:nvPr/>
        </p:nvSpPr>
        <p:spPr>
          <a:xfrm>
            <a:off x="6271617" y="4437112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kstvak 11"/>
          <p:cNvSpPr txBox="1"/>
          <p:nvPr/>
        </p:nvSpPr>
        <p:spPr>
          <a:xfrm>
            <a:off x="6271617" y="4831293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kstvak 12"/>
          <p:cNvSpPr txBox="1"/>
          <p:nvPr/>
        </p:nvSpPr>
        <p:spPr>
          <a:xfrm>
            <a:off x="6271617" y="5200858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kstvak 13"/>
          <p:cNvSpPr txBox="1"/>
          <p:nvPr/>
        </p:nvSpPr>
        <p:spPr>
          <a:xfrm>
            <a:off x="6271617" y="5560898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echthoek 14"/>
          <p:cNvSpPr/>
          <p:nvPr/>
        </p:nvSpPr>
        <p:spPr>
          <a:xfrm>
            <a:off x="6012160" y="188640"/>
            <a:ext cx="2952328" cy="123139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round/>
            <a:headEnd/>
            <a:tailEnd/>
          </a:ln>
        </p:spPr>
        <p:txBody>
          <a:bodyPr wrap="square" lIns="0" tIns="0" rIns="0" bIns="0" rtlCol="0" anchor="ctr">
            <a:normAutofit/>
          </a:bodyPr>
          <a:lstStyle/>
          <a:p>
            <a:pPr marL="180000" defTabSz="914400" rtl="0" eaLnBrk="1" fontAlgn="base" latinLnBrk="0" hangingPunct="1">
              <a:spcBef>
                <a:spcPct val="0"/>
              </a:spcBef>
              <a:spcAft>
                <a:spcPct val="0"/>
              </a:spcAft>
            </a:pPr>
            <a:r>
              <a:rPr lang="nl-NL" sz="2000" kern="120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Vul hier de planning in van de sessies</a:t>
            </a:r>
            <a:endParaRPr lang="nl-NL" sz="2000" kern="1200" dirty="0"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&lt;afspraken&gt;</a:t>
            </a:r>
            <a:endParaRPr lang="nl-NL" dirty="0"/>
          </a:p>
        </p:txBody>
      </p:sp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Planning en afspraken</a:t>
            </a:r>
            <a:endParaRPr lang="nl-NL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Contactgegevens</a:t>
            </a:r>
            <a:endParaRPr lang="nl-NL" dirty="0"/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1268760"/>
            <a:ext cx="4873269" cy="3953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57188" y="4470504"/>
            <a:ext cx="828675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endParaRPr lang="nl-NL" sz="1600" dirty="0" smtClean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eaLnBrk="0" hangingPunct="0"/>
            <a:endParaRPr lang="nl-NL" sz="1600" dirty="0" smtClean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eaLnBrk="0" hangingPunct="0"/>
            <a:r>
              <a:rPr lang="nl-NL" sz="16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&lt;contactgegevens projectleider&gt;</a:t>
            </a:r>
          </a:p>
          <a:p>
            <a:pPr eaLnBrk="0" hangingPunct="0"/>
            <a:r>
              <a:rPr lang="nl-NL" sz="16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&lt;contactgegevens werkgroepleden&gt;</a:t>
            </a:r>
            <a:endParaRPr lang="nl-NL" sz="1800" dirty="0">
              <a:latin typeface="Arial" pitchFamily="34" charset="0"/>
              <a:ea typeface="Calibri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Bijlage</a:t>
            </a:r>
            <a:endParaRPr lang="nl-NL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Opening</a:t>
            </a:r>
            <a:endParaRPr lang="nl-NL" dirty="0"/>
          </a:p>
          <a:p>
            <a:r>
              <a:rPr lang="nl-NL" dirty="0" smtClean="0"/>
              <a:t>Aanleiding / doelstelling</a:t>
            </a:r>
            <a:endParaRPr lang="nl-NL" dirty="0"/>
          </a:p>
          <a:p>
            <a:r>
              <a:rPr lang="nl-NL" dirty="0" err="1" smtClean="0"/>
              <a:t>Processchema-analyse</a:t>
            </a:r>
            <a:endParaRPr lang="nl-NL" dirty="0" smtClean="0"/>
          </a:p>
          <a:p>
            <a:r>
              <a:rPr lang="nl-NL" dirty="0" smtClean="0"/>
              <a:t>Planning en afspraken</a:t>
            </a:r>
          </a:p>
          <a:p>
            <a:r>
              <a:rPr lang="nl-NL" dirty="0" smtClean="0"/>
              <a:t>Sluiting</a:t>
            </a:r>
            <a:endParaRPr lang="nl-NL" dirty="0"/>
          </a:p>
          <a:p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Agenda</a:t>
            </a:r>
            <a:endParaRPr lang="nl-NL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&lt;Beschrijving probleem / aanleiding project&gt;</a:t>
            </a:r>
          </a:p>
        </p:txBody>
      </p:sp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smtClean="0"/>
              <a:t>Aanleiding</a:t>
            </a:r>
            <a:endParaRPr lang="nl-NL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>
          <a:xfrm>
            <a:off x="459846" y="313566"/>
            <a:ext cx="8288618" cy="523220"/>
          </a:xfrm>
        </p:spPr>
        <p:txBody>
          <a:bodyPr/>
          <a:lstStyle/>
          <a:p>
            <a:r>
              <a:rPr lang="nl-NL" dirty="0"/>
              <a:t>Hoe meten we ons probleem? </a:t>
            </a:r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81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Rechthoek 5"/>
          <p:cNvSpPr/>
          <p:nvPr/>
        </p:nvSpPr>
        <p:spPr>
          <a:xfrm>
            <a:off x="6012160" y="188640"/>
            <a:ext cx="2952328" cy="123139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round/>
            <a:headEnd/>
            <a:tailEnd/>
          </a:ln>
        </p:spPr>
        <p:txBody>
          <a:bodyPr wrap="square" lIns="0" tIns="0" rIns="0" bIns="0" rtlCol="0" anchor="ctr">
            <a:normAutofit/>
          </a:bodyPr>
          <a:lstStyle/>
          <a:p>
            <a:pPr marL="180000" defTabSz="914400" rtl="0" eaLnBrk="1" fontAlgn="base" latinLnBrk="0" hangingPunct="1">
              <a:spcBef>
                <a:spcPct val="0"/>
              </a:spcBef>
              <a:spcAft>
                <a:spcPct val="0"/>
              </a:spcAft>
            </a:pPr>
            <a:r>
              <a:rPr lang="nl-NL" sz="2000" kern="120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Voeg hier de nulmeting in</a:t>
            </a:r>
            <a:endParaRPr lang="nl-NL" sz="2000" kern="1200" dirty="0"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nl-NL" b="1" dirty="0" smtClean="0"/>
              <a:t>Doelstelling</a:t>
            </a:r>
            <a:endParaRPr lang="nl-NL" dirty="0"/>
          </a:p>
          <a:p>
            <a:pPr>
              <a:buNone/>
            </a:pPr>
            <a:r>
              <a:rPr lang="nl-NL" dirty="0" smtClean="0"/>
              <a:t>&lt; formuleer hier de doelstelling van het project en de analyse&gt;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b="1" dirty="0" smtClean="0"/>
              <a:t>Scope</a:t>
            </a:r>
            <a:endParaRPr lang="nl-NL" b="1" dirty="0"/>
          </a:p>
          <a:p>
            <a:pPr>
              <a:buNone/>
            </a:pPr>
            <a:r>
              <a:rPr lang="nl-NL" dirty="0" smtClean="0"/>
              <a:t>&lt;Beschrijf hier wat de reikwijdte van het project / de analyse is&gt;</a:t>
            </a:r>
            <a:endParaRPr lang="nl-NL" dirty="0"/>
          </a:p>
        </p:txBody>
      </p:sp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Doelstelling</a:t>
            </a:r>
            <a:endParaRPr lang="nl-NL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Tijdelijke aanduiding voor tekst 15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Status</a:t>
            </a:r>
            <a:endParaRPr lang="nl-NL" dirty="0"/>
          </a:p>
        </p:txBody>
      </p:sp>
      <p:pic>
        <p:nvPicPr>
          <p:cNvPr id="13" name="Picture 6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150" y="1916942"/>
            <a:ext cx="4032250" cy="396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4932370" y="1269242"/>
            <a:ext cx="3024187" cy="11684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  <p:txBody>
          <a:bodyPr lIns="91429" tIns="45715" rIns="91429" bIns="45715">
            <a:spAutoFit/>
          </a:bodyPr>
          <a:lstStyle/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 Waarom start ik een project?</a:t>
            </a:r>
          </a:p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 Wat is de doelstelling? </a:t>
            </a:r>
          </a:p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 Wie zijn er bij betrokken?</a:t>
            </a:r>
          </a:p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 Wanneer wil ik dit bereiken?</a:t>
            </a:r>
          </a:p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 Wat is de scope?</a:t>
            </a: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6300795" y="3501268"/>
            <a:ext cx="2591691" cy="52321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  <p:txBody>
          <a:bodyPr lIns="91429" tIns="45715" rIns="91429" bIns="45715">
            <a:spAutoFit/>
          </a:bodyPr>
          <a:lstStyle/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Weten wat en hoe je meet</a:t>
            </a:r>
          </a:p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Bespreken definities</a:t>
            </a:r>
          </a:p>
        </p:txBody>
      </p:sp>
      <p:sp>
        <p:nvSpPr>
          <p:cNvPr id="16" name="Text Box 9"/>
          <p:cNvSpPr txBox="1">
            <a:spLocks noChangeArrowheads="1"/>
          </p:cNvSpPr>
          <p:nvPr/>
        </p:nvSpPr>
        <p:spPr bwMode="auto">
          <a:xfrm>
            <a:off x="323857" y="5858718"/>
            <a:ext cx="2447925" cy="52387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  <p:txBody>
          <a:bodyPr lIns="91429" tIns="45715" rIns="91429" bIns="45715">
            <a:spAutoFit/>
          </a:bodyPr>
          <a:lstStyle/>
          <a:p>
            <a:pPr algn="r"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Verbeteringen formuleren en eventuele risico’s inschatten</a:t>
            </a:r>
          </a:p>
        </p:txBody>
      </p:sp>
      <p:sp>
        <p:nvSpPr>
          <p:cNvPr id="17" name="Text Box 9"/>
          <p:cNvSpPr txBox="1">
            <a:spLocks noChangeArrowheads="1"/>
          </p:cNvSpPr>
          <p:nvPr/>
        </p:nvSpPr>
        <p:spPr bwMode="auto">
          <a:xfrm>
            <a:off x="179395" y="2059831"/>
            <a:ext cx="2555875" cy="73977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  <p:txBody>
          <a:bodyPr lIns="91429" tIns="45715" rIns="91429" bIns="45715">
            <a:spAutoFit/>
          </a:bodyPr>
          <a:lstStyle/>
          <a:p>
            <a:pPr algn="r"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Zorg dragen voor overdracht van projectorganisatie naar staande organisatie</a:t>
            </a:r>
          </a:p>
        </p:txBody>
      </p:sp>
      <p:sp>
        <p:nvSpPr>
          <p:cNvPr id="18" name="Text Box 8"/>
          <p:cNvSpPr txBox="1">
            <a:spLocks noChangeArrowheads="1"/>
          </p:cNvSpPr>
          <p:nvPr/>
        </p:nvSpPr>
        <p:spPr bwMode="auto">
          <a:xfrm>
            <a:off x="5364163" y="5787281"/>
            <a:ext cx="3529012" cy="954087"/>
          </a:xfrm>
          <a:prstGeom prst="rect">
            <a:avLst/>
          </a:prstGeom>
          <a:solidFill>
            <a:schemeClr val="bg1">
              <a:lumMod val="85000"/>
            </a:schemeClr>
          </a:solidFill>
          <a:ln w="57150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lIns="91429" tIns="45715" rIns="91429" bIns="45715">
            <a:spAutoFit/>
          </a:bodyPr>
          <a:lstStyle/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In teamverband op zoek naar de belangrijke oorzaken</a:t>
            </a:r>
          </a:p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Focus aanbrengen</a:t>
            </a:r>
          </a:p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High level plan van aanpak</a:t>
            </a:r>
          </a:p>
        </p:txBody>
      </p:sp>
      <p:cxnSp>
        <p:nvCxnSpPr>
          <p:cNvPr id="19" name="Vorm 22"/>
          <p:cNvCxnSpPr>
            <a:endCxn id="14" idx="1"/>
          </p:cNvCxnSpPr>
          <p:nvPr/>
        </p:nvCxnSpPr>
        <p:spPr>
          <a:xfrm flipV="1">
            <a:off x="4284663" y="1853445"/>
            <a:ext cx="647700" cy="566737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Vorm 22"/>
          <p:cNvCxnSpPr>
            <a:endCxn id="15" idx="1"/>
          </p:cNvCxnSpPr>
          <p:nvPr/>
        </p:nvCxnSpPr>
        <p:spPr>
          <a:xfrm>
            <a:off x="5580070" y="3501267"/>
            <a:ext cx="720725" cy="261606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Vorm 22"/>
          <p:cNvCxnSpPr/>
          <p:nvPr/>
        </p:nvCxnSpPr>
        <p:spPr>
          <a:xfrm rot="16200000" flipH="1">
            <a:off x="5003807" y="5301506"/>
            <a:ext cx="504825" cy="358775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Vorm 22"/>
          <p:cNvCxnSpPr>
            <a:endCxn id="16" idx="0"/>
          </p:cNvCxnSpPr>
          <p:nvPr/>
        </p:nvCxnSpPr>
        <p:spPr>
          <a:xfrm rot="10800000" flipV="1">
            <a:off x="1547813" y="5228481"/>
            <a:ext cx="1079500" cy="630237"/>
          </a:xfrm>
          <a:prstGeom prst="curved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Vorm 22"/>
          <p:cNvCxnSpPr>
            <a:endCxn id="17" idx="2"/>
          </p:cNvCxnSpPr>
          <p:nvPr/>
        </p:nvCxnSpPr>
        <p:spPr>
          <a:xfrm rot="10800000">
            <a:off x="1457331" y="2799606"/>
            <a:ext cx="666750" cy="503237"/>
          </a:xfrm>
          <a:prstGeom prst="curved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hthoek 9"/>
          <p:cNvSpPr>
            <a:spLocks noChangeArrowheads="1"/>
          </p:cNvSpPr>
          <p:nvPr/>
        </p:nvSpPr>
        <p:spPr bwMode="auto">
          <a:xfrm>
            <a:off x="1258888" y="1383556"/>
            <a:ext cx="208915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42875" indent="-358775" eaLnBrk="0" hangingPunct="0">
              <a:spcBef>
                <a:spcPts val="600"/>
              </a:spcBef>
            </a:pPr>
            <a:r>
              <a:rPr lang="nl-NL">
                <a:latin typeface="Arial" pitchFamily="34" charset="0"/>
                <a:cs typeface="Arial" pitchFamily="34" charset="0"/>
              </a:rPr>
              <a:t>STARTPUNT</a:t>
            </a:r>
          </a:p>
        </p:txBody>
      </p:sp>
      <p:sp>
        <p:nvSpPr>
          <p:cNvPr id="25" name="PIJL-OMLAAG 24"/>
          <p:cNvSpPr/>
          <p:nvPr/>
        </p:nvSpPr>
        <p:spPr>
          <a:xfrm rot="19478399">
            <a:off x="3132138" y="1718508"/>
            <a:ext cx="360362" cy="360363"/>
          </a:xfrm>
          <a:prstGeom prst="downArrow">
            <a:avLst/>
          </a:prstGeom>
          <a:solidFill>
            <a:schemeClr val="tx1"/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/>
          </a:p>
        </p:txBody>
      </p:sp>
      <p:sp>
        <p:nvSpPr>
          <p:cNvPr id="26" name="Ovaal 25"/>
          <p:cNvSpPr/>
          <p:nvPr/>
        </p:nvSpPr>
        <p:spPr>
          <a:xfrm>
            <a:off x="7812484" y="2276684"/>
            <a:ext cx="215900" cy="215900"/>
          </a:xfrm>
          <a:prstGeom prst="ellipse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4400" b="1" dirty="0">
                <a:solidFill>
                  <a:srgbClr val="00B050"/>
                </a:solidFill>
                <a:latin typeface="Arial" pitchFamily="34" charset="0"/>
                <a:ea typeface="ＭＳ Ｐゴシック"/>
                <a:cs typeface="Arial" pitchFamily="34" charset="0"/>
                <a:sym typeface="Wingdings"/>
              </a:rPr>
              <a:t></a:t>
            </a:r>
            <a:endParaRPr lang="nl-NL" sz="4400" dirty="0"/>
          </a:p>
        </p:txBody>
      </p:sp>
      <p:sp>
        <p:nvSpPr>
          <p:cNvPr id="27" name="Ovaal 26"/>
          <p:cNvSpPr/>
          <p:nvPr/>
        </p:nvSpPr>
        <p:spPr>
          <a:xfrm>
            <a:off x="8676580" y="3904280"/>
            <a:ext cx="215900" cy="215900"/>
          </a:xfrm>
          <a:prstGeom prst="ellipse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4400" b="1" dirty="0">
                <a:solidFill>
                  <a:srgbClr val="00B050"/>
                </a:solidFill>
                <a:latin typeface="Arial" pitchFamily="34" charset="0"/>
                <a:ea typeface="ＭＳ Ｐゴシック"/>
                <a:cs typeface="Arial" pitchFamily="34" charset="0"/>
                <a:sym typeface="Wingdings"/>
              </a:rPr>
              <a:t></a:t>
            </a:r>
            <a:endParaRPr lang="nl-NL" sz="44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Gereedschappen analyseerfase</a:t>
            </a:r>
            <a:endParaRPr lang="nl-NL" dirty="0"/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3425" y="1412776"/>
            <a:ext cx="5137150" cy="518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ep 38"/>
          <p:cNvGrpSpPr/>
          <p:nvPr/>
        </p:nvGrpSpPr>
        <p:grpSpPr>
          <a:xfrm>
            <a:off x="251520" y="2420888"/>
            <a:ext cx="3473962" cy="2732094"/>
            <a:chOff x="251520" y="2420888"/>
            <a:chExt cx="3473962" cy="2732094"/>
          </a:xfrm>
        </p:grpSpPr>
        <p:pic>
          <p:nvPicPr>
            <p:cNvPr id="23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51520" y="3717032"/>
              <a:ext cx="1914600" cy="1435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grpSp>
          <p:nvGrpSpPr>
            <p:cNvPr id="4" name="Groep 34"/>
            <p:cNvGrpSpPr/>
            <p:nvPr/>
          </p:nvGrpSpPr>
          <p:grpSpPr>
            <a:xfrm>
              <a:off x="2109441" y="2420888"/>
              <a:ext cx="1616041" cy="1840718"/>
              <a:chOff x="2109441" y="2420888"/>
              <a:chExt cx="1616041" cy="1840718"/>
            </a:xfrm>
          </p:grpSpPr>
          <p:sp>
            <p:nvSpPr>
              <p:cNvPr id="25" name="Ovaal 24"/>
              <p:cNvSpPr/>
              <p:nvPr/>
            </p:nvSpPr>
            <p:spPr>
              <a:xfrm>
                <a:off x="2267744" y="2420888"/>
                <a:ext cx="1457738" cy="1656184"/>
              </a:xfrm>
              <a:prstGeom prst="ellipse">
                <a:avLst/>
              </a:prstGeom>
              <a:noFill/>
              <a:ln w="38100">
                <a:solidFill>
                  <a:srgbClr val="0194E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cxnSp>
            <p:nvCxnSpPr>
              <p:cNvPr id="26" name="Rechte verbindingslijn met pijl 25"/>
              <p:cNvCxnSpPr>
                <a:stCxn id="25" idx="3"/>
              </p:cNvCxnSpPr>
              <p:nvPr/>
            </p:nvCxnSpPr>
            <p:spPr>
              <a:xfrm flipH="1">
                <a:off x="2109441" y="3834530"/>
                <a:ext cx="371784" cy="427076"/>
              </a:xfrm>
              <a:prstGeom prst="straightConnector1">
                <a:avLst/>
              </a:prstGeom>
              <a:ln w="38100">
                <a:solidFill>
                  <a:srgbClr val="0194E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" name="Groep 51"/>
          <p:cNvGrpSpPr/>
          <p:nvPr/>
        </p:nvGrpSpPr>
        <p:grpSpPr>
          <a:xfrm>
            <a:off x="5353202" y="1556792"/>
            <a:ext cx="3683294" cy="3223280"/>
            <a:chOff x="5353202" y="1556792"/>
            <a:chExt cx="3683294" cy="3223280"/>
          </a:xfrm>
        </p:grpSpPr>
        <p:cxnSp>
          <p:nvCxnSpPr>
            <p:cNvPr id="28" name="Rechte verbindingslijn met pijl 27"/>
            <p:cNvCxnSpPr>
              <a:endCxn id="29" idx="1"/>
            </p:cNvCxnSpPr>
            <p:nvPr/>
          </p:nvCxnSpPr>
          <p:spPr>
            <a:xfrm flipV="1">
              <a:off x="6660232" y="2176089"/>
              <a:ext cx="576064" cy="676847"/>
            </a:xfrm>
            <a:prstGeom prst="straightConnector1">
              <a:avLst/>
            </a:prstGeom>
            <a:ln w="38100">
              <a:solidFill>
                <a:srgbClr val="0194E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9" name="Picture 3">
              <a:hlinkClick r:id="" action="ppaction://noaction"/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236296" y="1556792"/>
              <a:ext cx="1763688" cy="12385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6" name="Groep 46"/>
            <p:cNvGrpSpPr/>
            <p:nvPr/>
          </p:nvGrpSpPr>
          <p:grpSpPr>
            <a:xfrm>
              <a:off x="5353202" y="2687148"/>
              <a:ext cx="3683294" cy="2092924"/>
              <a:chOff x="5353202" y="2687148"/>
              <a:chExt cx="3683294" cy="2092924"/>
            </a:xfrm>
          </p:grpSpPr>
          <p:grpSp>
            <p:nvGrpSpPr>
              <p:cNvPr id="7" name="Groep 55"/>
              <p:cNvGrpSpPr/>
              <p:nvPr/>
            </p:nvGrpSpPr>
            <p:grpSpPr>
              <a:xfrm>
                <a:off x="5353202" y="2687148"/>
                <a:ext cx="1883094" cy="1533940"/>
                <a:chOff x="3697018" y="2183092"/>
                <a:chExt cx="1883094" cy="1533940"/>
              </a:xfrm>
            </p:grpSpPr>
            <p:sp>
              <p:nvSpPr>
                <p:cNvPr id="33" name="Ovaal 32"/>
                <p:cNvSpPr/>
                <p:nvPr/>
              </p:nvSpPr>
              <p:spPr>
                <a:xfrm>
                  <a:off x="3697018" y="2183092"/>
                  <a:ext cx="1512168" cy="1147934"/>
                </a:xfrm>
                <a:prstGeom prst="ellipse">
                  <a:avLst/>
                </a:prstGeom>
                <a:noFill/>
                <a:ln w="38100">
                  <a:solidFill>
                    <a:srgbClr val="0194E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cxnSp>
              <p:nvCxnSpPr>
                <p:cNvPr id="34" name="Rechte verbindingslijn met pijl 33"/>
                <p:cNvCxnSpPr>
                  <a:stCxn id="33" idx="5"/>
                </p:cNvCxnSpPr>
                <p:nvPr/>
              </p:nvCxnSpPr>
              <p:spPr>
                <a:xfrm>
                  <a:off x="4987734" y="3162915"/>
                  <a:ext cx="592378" cy="554117"/>
                </a:xfrm>
                <a:prstGeom prst="straightConnector1">
                  <a:avLst/>
                </a:prstGeom>
                <a:ln w="38100">
                  <a:solidFill>
                    <a:srgbClr val="0194EF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pic>
            <p:nvPicPr>
              <p:cNvPr id="32" name="Picture 18">
                <a:hlinkClick r:id="" action="ppaction://noaction"/>
              </p:cNvPr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7333530" y="3645024"/>
                <a:ext cx="1702966" cy="11350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pic>
        <p:nvPicPr>
          <p:cNvPr id="35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59632" y="5733256"/>
            <a:ext cx="2664296" cy="1005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8" name="Groep 68"/>
          <p:cNvGrpSpPr/>
          <p:nvPr/>
        </p:nvGrpSpPr>
        <p:grpSpPr>
          <a:xfrm>
            <a:off x="323528" y="980728"/>
            <a:ext cx="4986130" cy="1872208"/>
            <a:chOff x="323528" y="980728"/>
            <a:chExt cx="4986130" cy="1872208"/>
          </a:xfrm>
        </p:grpSpPr>
        <p:grpSp>
          <p:nvGrpSpPr>
            <p:cNvPr id="9" name="Groep 67"/>
            <p:cNvGrpSpPr/>
            <p:nvPr/>
          </p:nvGrpSpPr>
          <p:grpSpPr>
            <a:xfrm>
              <a:off x="323528" y="980728"/>
              <a:ext cx="4986130" cy="1837256"/>
              <a:chOff x="323528" y="980728"/>
              <a:chExt cx="4986130" cy="1837256"/>
            </a:xfrm>
          </p:grpSpPr>
          <p:sp>
            <p:nvSpPr>
              <p:cNvPr id="39" name="Ovaal 38"/>
              <p:cNvSpPr/>
              <p:nvPr/>
            </p:nvSpPr>
            <p:spPr>
              <a:xfrm>
                <a:off x="3851920" y="1484784"/>
                <a:ext cx="1457738" cy="800472"/>
              </a:xfrm>
              <a:prstGeom prst="ellipse">
                <a:avLst/>
              </a:prstGeom>
              <a:noFill/>
              <a:ln w="38100">
                <a:solidFill>
                  <a:srgbClr val="0194E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pic>
            <p:nvPicPr>
              <p:cNvPr id="40" name="Picture 2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323528" y="980728"/>
                <a:ext cx="1863304" cy="18372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  <a:scene3d>
                <a:camera prst="perspectiveContrastingRightFacing"/>
                <a:lightRig rig="threePt" dir="t"/>
              </a:scene3d>
            </p:spPr>
          </p:pic>
          <p:cxnSp>
            <p:nvCxnSpPr>
              <p:cNvPr id="41" name="Rechte verbindingslijn met pijl 40"/>
              <p:cNvCxnSpPr>
                <a:stCxn id="39" idx="2"/>
              </p:cNvCxnSpPr>
              <p:nvPr/>
            </p:nvCxnSpPr>
            <p:spPr>
              <a:xfrm flipH="1" flipV="1">
                <a:off x="1813925" y="1637184"/>
                <a:ext cx="2037995" cy="247836"/>
              </a:xfrm>
              <a:prstGeom prst="straightConnector1">
                <a:avLst/>
              </a:prstGeom>
              <a:ln w="38100">
                <a:solidFill>
                  <a:srgbClr val="0194E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38" name="Picture 2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1331640" y="1988840"/>
              <a:ext cx="864096" cy="8640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10" name="Groep 46"/>
          <p:cNvGrpSpPr/>
          <p:nvPr/>
        </p:nvGrpSpPr>
        <p:grpSpPr>
          <a:xfrm>
            <a:off x="3798766" y="3955011"/>
            <a:ext cx="5309738" cy="2930373"/>
            <a:chOff x="3798766" y="3955011"/>
            <a:chExt cx="5309738" cy="2930373"/>
          </a:xfrm>
        </p:grpSpPr>
        <p:pic>
          <p:nvPicPr>
            <p:cNvPr id="43" name="Picture 4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7200273" y="5107260"/>
              <a:ext cx="1908231" cy="17781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1" name="Groep 65"/>
            <p:cNvGrpSpPr/>
            <p:nvPr/>
          </p:nvGrpSpPr>
          <p:grpSpPr>
            <a:xfrm>
              <a:off x="3798766" y="3955011"/>
              <a:ext cx="3542196" cy="1813401"/>
              <a:chOff x="3798766" y="3955011"/>
              <a:chExt cx="3542196" cy="1813401"/>
            </a:xfrm>
          </p:grpSpPr>
          <p:grpSp>
            <p:nvGrpSpPr>
              <p:cNvPr id="12" name="Groep 23"/>
              <p:cNvGrpSpPr/>
              <p:nvPr/>
            </p:nvGrpSpPr>
            <p:grpSpPr>
              <a:xfrm>
                <a:off x="3812570" y="3972406"/>
                <a:ext cx="3528392" cy="1796006"/>
                <a:chOff x="3884578" y="2820278"/>
                <a:chExt cx="3528392" cy="1796006"/>
              </a:xfrm>
            </p:grpSpPr>
            <p:sp>
              <p:nvSpPr>
                <p:cNvPr id="48" name="Ovaal 47"/>
                <p:cNvSpPr/>
                <p:nvPr/>
              </p:nvSpPr>
              <p:spPr>
                <a:xfrm>
                  <a:off x="3884578" y="2820278"/>
                  <a:ext cx="1512168" cy="1147934"/>
                </a:xfrm>
                <a:prstGeom prst="ellipse">
                  <a:avLst/>
                </a:prstGeom>
                <a:no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cxnSp>
              <p:nvCxnSpPr>
                <p:cNvPr id="49" name="Rechte verbindingslijn met pijl 48"/>
                <p:cNvCxnSpPr>
                  <a:stCxn id="48" idx="6"/>
                </p:cNvCxnSpPr>
                <p:nvPr/>
              </p:nvCxnSpPr>
              <p:spPr>
                <a:xfrm>
                  <a:off x="5396746" y="3394245"/>
                  <a:ext cx="2016224" cy="1222039"/>
                </a:xfrm>
                <a:prstGeom prst="straightConnector1">
                  <a:avLst/>
                </a:prstGeom>
                <a:ln w="38100">
                  <a:noFill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6" name="Ovaal 45"/>
              <p:cNvSpPr/>
              <p:nvPr/>
            </p:nvSpPr>
            <p:spPr>
              <a:xfrm>
                <a:off x="3798766" y="3955011"/>
                <a:ext cx="1512168" cy="1147934"/>
              </a:xfrm>
              <a:prstGeom prst="ellipse">
                <a:avLst/>
              </a:prstGeom>
              <a:noFill/>
              <a:ln w="38100">
                <a:solidFill>
                  <a:srgbClr val="0194E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cxnSp>
            <p:nvCxnSpPr>
              <p:cNvPr id="47" name="Rechte verbindingslijn met pijl 46"/>
              <p:cNvCxnSpPr>
                <a:stCxn id="46" idx="5"/>
              </p:cNvCxnSpPr>
              <p:nvPr/>
            </p:nvCxnSpPr>
            <p:spPr>
              <a:xfrm>
                <a:off x="5089482" y="4934834"/>
                <a:ext cx="2218822" cy="831352"/>
              </a:xfrm>
              <a:prstGeom prst="straightConnector1">
                <a:avLst/>
              </a:prstGeom>
              <a:ln w="38100">
                <a:solidFill>
                  <a:srgbClr val="0194E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3" name="Groep 42"/>
          <p:cNvGrpSpPr/>
          <p:nvPr/>
        </p:nvGrpSpPr>
        <p:grpSpPr>
          <a:xfrm>
            <a:off x="3801684" y="188640"/>
            <a:ext cx="3377691" cy="3600400"/>
            <a:chOff x="3801684" y="188640"/>
            <a:chExt cx="3377691" cy="3600400"/>
          </a:xfrm>
        </p:grpSpPr>
        <p:grpSp>
          <p:nvGrpSpPr>
            <p:cNvPr id="14" name="Groep 42"/>
            <p:cNvGrpSpPr/>
            <p:nvPr/>
          </p:nvGrpSpPr>
          <p:grpSpPr>
            <a:xfrm>
              <a:off x="3801684" y="1772818"/>
              <a:ext cx="2066460" cy="2016222"/>
              <a:chOff x="3801684" y="1772818"/>
              <a:chExt cx="2066460" cy="2016222"/>
            </a:xfrm>
          </p:grpSpPr>
          <p:sp>
            <p:nvSpPr>
              <p:cNvPr id="53" name="Ovaal 52"/>
              <p:cNvSpPr/>
              <p:nvPr/>
            </p:nvSpPr>
            <p:spPr>
              <a:xfrm>
                <a:off x="3801684" y="2641106"/>
                <a:ext cx="1512168" cy="1147934"/>
              </a:xfrm>
              <a:prstGeom prst="ellipse">
                <a:avLst/>
              </a:prstGeom>
              <a:noFill/>
              <a:ln w="38100">
                <a:solidFill>
                  <a:srgbClr val="0194E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cxnSp>
            <p:nvCxnSpPr>
              <p:cNvPr id="54" name="Rechte verbindingslijn met pijl 53"/>
              <p:cNvCxnSpPr>
                <a:stCxn id="53" idx="7"/>
              </p:cNvCxnSpPr>
              <p:nvPr/>
            </p:nvCxnSpPr>
            <p:spPr>
              <a:xfrm flipV="1">
                <a:off x="5092400" y="1772818"/>
                <a:ext cx="775744" cy="1036399"/>
              </a:xfrm>
              <a:prstGeom prst="straightConnector1">
                <a:avLst/>
              </a:prstGeom>
              <a:ln w="38100">
                <a:solidFill>
                  <a:srgbClr val="0194E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52" name="Picture 3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5580112" y="188640"/>
              <a:ext cx="1599263" cy="1584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8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Processchema analyse</a:t>
            </a:r>
            <a:endParaRPr lang="nl-NL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5043" y="1259692"/>
            <a:ext cx="5198028" cy="5376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ep 38"/>
          <p:cNvGrpSpPr/>
          <p:nvPr/>
        </p:nvGrpSpPr>
        <p:grpSpPr>
          <a:xfrm>
            <a:off x="251520" y="2420888"/>
            <a:ext cx="3473962" cy="2732094"/>
            <a:chOff x="251520" y="2420888"/>
            <a:chExt cx="3473962" cy="2732094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51520" y="3717032"/>
              <a:ext cx="1914600" cy="1435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grpSp>
          <p:nvGrpSpPr>
            <p:cNvPr id="4" name="Groep 34"/>
            <p:cNvGrpSpPr/>
            <p:nvPr/>
          </p:nvGrpSpPr>
          <p:grpSpPr>
            <a:xfrm>
              <a:off x="2109441" y="2420888"/>
              <a:ext cx="1616041" cy="1840718"/>
              <a:chOff x="2109441" y="2420888"/>
              <a:chExt cx="1616041" cy="1840718"/>
            </a:xfrm>
          </p:grpSpPr>
          <p:sp>
            <p:nvSpPr>
              <p:cNvPr id="11" name="Ovaal 10"/>
              <p:cNvSpPr/>
              <p:nvPr/>
            </p:nvSpPr>
            <p:spPr>
              <a:xfrm>
                <a:off x="2267744" y="2420888"/>
                <a:ext cx="1457738" cy="1656184"/>
              </a:xfrm>
              <a:prstGeom prst="ellipse">
                <a:avLst/>
              </a:prstGeom>
              <a:noFill/>
              <a:ln w="38100">
                <a:solidFill>
                  <a:srgbClr val="0194E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cxnSp>
            <p:nvCxnSpPr>
              <p:cNvPr id="12" name="Rechte verbindingslijn met pijl 11"/>
              <p:cNvCxnSpPr>
                <a:stCxn id="11" idx="3"/>
              </p:cNvCxnSpPr>
              <p:nvPr/>
            </p:nvCxnSpPr>
            <p:spPr>
              <a:xfrm flipH="1">
                <a:off x="2109441" y="3834530"/>
                <a:ext cx="371784" cy="427076"/>
              </a:xfrm>
              <a:prstGeom prst="straightConnector1">
                <a:avLst/>
              </a:prstGeom>
              <a:ln w="38100">
                <a:solidFill>
                  <a:srgbClr val="0194E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Afgeronde rechthoek 117"/>
          <p:cNvSpPr/>
          <p:nvPr/>
        </p:nvSpPr>
        <p:spPr>
          <a:xfrm>
            <a:off x="2483768" y="4293096"/>
            <a:ext cx="2232248" cy="2376264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noFill/>
            <a:round/>
            <a:headEnd/>
            <a:tailEnd/>
          </a:ln>
        </p:spPr>
        <p:txBody>
          <a:bodyPr wrap="none" rtlCol="0" anchor="ctr"/>
          <a:lstStyle/>
          <a:p>
            <a:pPr marL="5400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</a:pPr>
            <a:endParaRPr lang="nl-NL" sz="2800" kern="1200" dirty="0"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Processchema analyse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0000">
              <a:buNone/>
            </a:pPr>
            <a:r>
              <a:rPr lang="nl-NL" b="1" dirty="0" smtClean="0"/>
              <a:t>Waarom?</a:t>
            </a:r>
          </a:p>
          <a:p>
            <a:pPr marL="360000"/>
            <a:r>
              <a:rPr lang="nl-NL" dirty="0" smtClean="0"/>
              <a:t>Een </a:t>
            </a:r>
            <a:r>
              <a:rPr lang="nl-NL" dirty="0"/>
              <a:t>eenduidige kijk op het onderwijsproces en ondersteunende processen</a:t>
            </a:r>
          </a:p>
          <a:p>
            <a:pPr marL="360000"/>
            <a:r>
              <a:rPr lang="nl-NL" dirty="0"/>
              <a:t>Begrip en overeenstemming over wat er exact in het (onderwijs)proces gebeurt</a:t>
            </a:r>
          </a:p>
          <a:p>
            <a:pPr marL="360000"/>
            <a:r>
              <a:rPr lang="nl-NL" dirty="0"/>
              <a:t>Het helpt om een proces dat niet optimaal functioneert te analyseren</a:t>
            </a:r>
          </a:p>
          <a:p>
            <a:pPr marL="360000"/>
            <a:r>
              <a:rPr lang="nl-NL" dirty="0"/>
              <a:t>Overeenstemming over eerste kritieken / </a:t>
            </a:r>
            <a:r>
              <a:rPr lang="nl-NL" dirty="0" smtClean="0"/>
              <a:t>knelpunten welke de basis vormen voor de vervolgstappen</a:t>
            </a:r>
          </a:p>
          <a:p>
            <a:pPr marL="360000">
              <a:buNone/>
            </a:pPr>
            <a:endParaRPr lang="nl-NL" dirty="0" smtClean="0">
              <a:sym typeface="Wingdings" pitchFamily="2" charset="2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435608"/>
            <a:ext cx="8424936" cy="2089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lus Delta Onderwijs MBO beter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379BFF"/>
        </a:solidFill>
        <a:ln w="9525">
          <a:noFill/>
          <a:round/>
          <a:headEnd/>
          <a:tailEnd/>
        </a:ln>
      </a:spPr>
      <a:bodyPr wrap="none" anchor="ctr"/>
      <a:lstStyle>
        <a:defPPr marL="540000" algn="l" defTabSz="914400" rtl="0" eaLnBrk="1" fontAlgn="base" latinLnBrk="0" hangingPunct="1">
          <a:spcBef>
            <a:spcPct val="0"/>
          </a:spcBef>
          <a:spcAft>
            <a:spcPct val="0"/>
          </a:spcAft>
          <a:defRPr sz="2800" kern="1200" dirty="0">
            <a:solidFill>
              <a:schemeClr val="bg1"/>
            </a:solidFill>
            <a:latin typeface="Arial" pitchFamily="34" charset="0"/>
            <a:ea typeface="+mn-ea"/>
            <a:cs typeface="Arial" pitchFamily="34" charset="0"/>
          </a:defRPr>
        </a:defPPr>
      </a:lstStyle>
    </a:spDef>
  </a:objectDefaults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Plus Delta Onderwijs MBO beter</Template>
  <TotalTime>79</TotalTime>
  <Words>743</Words>
  <Application>Microsoft Office PowerPoint</Application>
  <PresentationFormat>Diavoorstelling (4:3)</PresentationFormat>
  <Paragraphs>168</Paragraphs>
  <Slides>17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17</vt:i4>
      </vt:variant>
    </vt:vector>
  </HeadingPairs>
  <TitlesOfParts>
    <vt:vector size="18" baseType="lpstr">
      <vt:lpstr>Plus Delta Onderwijs MBO beter</vt:lpstr>
      <vt:lpstr>Processchema-analyse &lt;projectnaam&gt;</vt:lpstr>
      <vt:lpstr>Dia 2</vt:lpstr>
      <vt:lpstr>Dia 3</vt:lpstr>
      <vt:lpstr>Dia 4</vt:lpstr>
      <vt:lpstr>Dia 5</vt:lpstr>
      <vt:lpstr>Dia 6</vt:lpstr>
      <vt:lpstr>Dia 7</vt:lpstr>
      <vt:lpstr>Dia 8</vt:lpstr>
      <vt:lpstr>Dia 9</vt:lpstr>
      <vt:lpstr>Dia 10</vt:lpstr>
      <vt:lpstr>Dia 11</vt:lpstr>
      <vt:lpstr>Dia 12</vt:lpstr>
      <vt:lpstr>Dia 13</vt:lpstr>
      <vt:lpstr>Dia 14</vt:lpstr>
      <vt:lpstr>Dia 15</vt:lpstr>
      <vt:lpstr>Dia 16</vt:lpstr>
      <vt:lpstr>Dia 17</vt:lpstr>
    </vt:vector>
  </TitlesOfParts>
  <Manager>Van de Lindeloof</Manager>
  <Company>Plus Delta Onderwijs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MBObeter formats</dc:title>
  <dc:subject>MBObeter</dc:subject>
  <dc:creator>Van de Lindeloof</dc:creator>
  <cp:lastModifiedBy>Van de Lindeloof</cp:lastModifiedBy>
  <cp:revision>15</cp:revision>
  <dcterms:created xsi:type="dcterms:W3CDTF">2012-08-03T06:42:39Z</dcterms:created>
  <dcterms:modified xsi:type="dcterms:W3CDTF">2013-05-07T10:51:54Z</dcterms:modified>
  <cp:version>1.0</cp:version>
</cp:coreProperties>
</file>