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9" r:id="rId9"/>
    <p:sldId id="280" r:id="rId10"/>
    <p:sldId id="281" r:id="rId11"/>
    <p:sldId id="282" r:id="rId12"/>
    <p:sldId id="283" r:id="rId13"/>
    <p:sldId id="285" r:id="rId14"/>
    <p:sldId id="268" r:id="rId15"/>
    <p:sldId id="271" r:id="rId16"/>
    <p:sldId id="269" r:id="rId17"/>
    <p:sldId id="270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0.64705882352941446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182887168"/>
        <c:axId val="178017024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0.65300000000000158</c:v>
                </c:pt>
                <c:pt idx="1">
                  <c:v>0.65300000000000158</c:v>
                </c:pt>
                <c:pt idx="2">
                  <c:v>0.65300000000000158</c:v>
                </c:pt>
              </c:numCache>
            </c:numRef>
          </c:val>
        </c:ser>
        <c:marker val="1"/>
        <c:axId val="182887168"/>
        <c:axId val="178017024"/>
      </c:lineChart>
      <c:catAx>
        <c:axId val="18288716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178017024"/>
        <c:crosses val="autoZero"/>
        <c:auto val="1"/>
        <c:lblAlgn val="ctr"/>
        <c:lblOffset val="100"/>
      </c:catAx>
      <c:valAx>
        <c:axId val="178017024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18288716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Prioriteiten-impactanalyse</a:t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  <p:sp>
        <p:nvSpPr>
          <p:cNvPr id="9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5847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buFont typeface="Arial" charset="0"/>
              <a:buNone/>
            </a:pPr>
            <a:r>
              <a:rPr lang="nl-NL" sz="1600" dirty="0" smtClean="0">
                <a:latin typeface="Arial" pitchFamily="34" charset="0"/>
                <a:cs typeface="Arial" pitchFamily="34" charset="0"/>
              </a:rPr>
              <a:t>In hoeverre zijn genoemde oorzaken op te lossen en wat is dan het resultaat op het rendement?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84532"/>
            <a:ext cx="4536504" cy="438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540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Oplosbaarheid </a:t>
            </a:r>
            <a:r>
              <a:rPr lang="nl-NL" sz="1600" dirty="0" smtClean="0">
                <a:latin typeface="Arial" charset="0"/>
                <a:cs typeface="Arial" charset="0"/>
              </a:rPr>
              <a:t>van </a:t>
            </a:r>
            <a:r>
              <a:rPr lang="nl-NL" sz="1600" dirty="0">
                <a:latin typeface="Arial" charset="0"/>
                <a:cs typeface="Arial" charset="0"/>
              </a:rPr>
              <a:t>oorzaak:</a:t>
            </a: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1. </a:t>
            </a:r>
            <a:r>
              <a:rPr lang="nl-NL" sz="1600" dirty="0" smtClean="0">
                <a:latin typeface="Arial" charset="0"/>
                <a:cs typeface="Arial" charset="0"/>
              </a:rPr>
              <a:t>Zeer lastig tot onmogelijk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2</a:t>
            </a:r>
            <a:r>
              <a:rPr lang="nl-NL" sz="1600" dirty="0" smtClean="0">
                <a:latin typeface="Arial" charset="0"/>
                <a:cs typeface="Arial" charset="0"/>
              </a:rPr>
              <a:t>. Moeilijk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3</a:t>
            </a:r>
            <a:r>
              <a:rPr lang="nl-NL" sz="1600" dirty="0" smtClean="0">
                <a:latin typeface="Arial" charset="0"/>
                <a:cs typeface="Arial" charset="0"/>
              </a:rPr>
              <a:t>. Eenvoudig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4</a:t>
            </a:r>
            <a:r>
              <a:rPr lang="nl-NL" sz="1600" dirty="0" smtClean="0">
                <a:latin typeface="Arial" charset="0"/>
                <a:cs typeface="Arial" charset="0"/>
              </a:rPr>
              <a:t>. Zeer eenvoudig op te losse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6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Resultaat </a:t>
            </a:r>
            <a:r>
              <a:rPr lang="nl-NL" sz="1600" dirty="0" smtClean="0">
                <a:latin typeface="Arial" charset="0"/>
                <a:cs typeface="Arial" charset="0"/>
              </a:rPr>
              <a:t>van oplossen:</a:t>
            </a:r>
            <a:endParaRPr lang="nl-NL" sz="16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1. Nauwelijks tot geen impact op de 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	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2. Beperkte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3. Nogal wat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4. Zeer veel impact op de doelstelling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jdelijke aanduiding voor inhoud 4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Aanpak</a:t>
            </a:r>
          </a:p>
          <a:p>
            <a:r>
              <a:rPr lang="nl-NL" dirty="0" smtClean="0"/>
              <a:t>Individueel scoren van oplosbaarheid </a:t>
            </a:r>
            <a:r>
              <a:rPr lang="nl-NL" smtClean="0"/>
              <a:t>en resultaat (1, 2, 3 of 4)</a:t>
            </a:r>
            <a:endParaRPr lang="nl-NL" dirty="0" smtClean="0"/>
          </a:p>
          <a:p>
            <a:r>
              <a:rPr lang="nl-NL" dirty="0" smtClean="0"/>
              <a:t>Verwerken scores in bestand</a:t>
            </a:r>
          </a:p>
          <a:p>
            <a:endParaRPr lang="nl-NL" dirty="0" smtClean="0"/>
          </a:p>
          <a:p>
            <a:r>
              <a:rPr lang="nl-NL" dirty="0" smtClean="0"/>
              <a:t>Bespreken resultaten en grote individuele verschillen</a:t>
            </a:r>
          </a:p>
          <a:p>
            <a:r>
              <a:rPr lang="nl-NL" dirty="0" smtClean="0"/>
              <a:t>Vergelijken resultaten met faal- en gevolganalyse</a:t>
            </a:r>
          </a:p>
          <a:p>
            <a:r>
              <a:rPr lang="nl-NL" dirty="0" smtClean="0"/>
              <a:t>Eventueel bijstellen van de scores</a:t>
            </a:r>
          </a:p>
          <a:p>
            <a:r>
              <a:rPr lang="nl-NL" dirty="0"/>
              <a:t>Eventueel aanpassen van </a:t>
            </a:r>
            <a:r>
              <a:rPr lang="nl-NL" dirty="0" smtClean="0"/>
              <a:t>grenswaarden</a:t>
            </a:r>
            <a:endParaRPr lang="nl-NL" dirty="0"/>
          </a:p>
          <a:p>
            <a:r>
              <a:rPr lang="nl-NL" dirty="0" smtClean="0"/>
              <a:t>Sorteren op PRIO nummer</a:t>
            </a:r>
          </a:p>
        </p:txBody>
      </p:sp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Vergelijken van resultaten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315" y="1600200"/>
            <a:ext cx="764337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Grenswaarden</a:t>
            </a:r>
            <a:endParaRPr lang="nl-NL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556792"/>
            <a:ext cx="75058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ep 7"/>
          <p:cNvGrpSpPr/>
          <p:nvPr/>
        </p:nvGrpSpPr>
        <p:grpSpPr>
          <a:xfrm>
            <a:off x="4067944" y="3429000"/>
            <a:ext cx="5076056" cy="3312368"/>
            <a:chOff x="4067944" y="3429000"/>
            <a:chExt cx="5076056" cy="3312368"/>
          </a:xfrm>
        </p:grpSpPr>
        <p:sp>
          <p:nvSpPr>
            <p:cNvPr id="7" name="Rechthoek 6"/>
            <p:cNvSpPr/>
            <p:nvPr/>
          </p:nvSpPr>
          <p:spPr>
            <a:xfrm>
              <a:off x="4067944" y="3429000"/>
              <a:ext cx="5076056" cy="3312368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4048" y="3861048"/>
              <a:ext cx="3771900" cy="26511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blurRad="50800" dist="2159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Prioriteiten-impactanalyse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3037" y="1399129"/>
            <a:ext cx="4851078" cy="516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786" y="1466850"/>
            <a:ext cx="4678936" cy="5032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7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22" name="Ovaal 21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23" name="Rechte verbindingslijn met pijl 22"/>
                <p:cNvCxnSpPr>
                  <a:stCxn id="22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Ovaal 18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1" name="Rechte verbindingslijn met pijl 20"/>
              <p:cNvCxnSpPr>
                <a:stCxn id="19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4427860" y="191683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8" name="Ovaal 27"/>
          <p:cNvSpPr/>
          <p:nvPr/>
        </p:nvSpPr>
        <p:spPr>
          <a:xfrm>
            <a:off x="4428108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67459" y="4724424"/>
            <a:ext cx="8352724" cy="136887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367459" y="3068960"/>
            <a:ext cx="8352724" cy="15113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/>
              <a:t>Waarom?</a:t>
            </a:r>
          </a:p>
          <a:p>
            <a:pPr>
              <a:buNone/>
            </a:pPr>
            <a:r>
              <a:rPr lang="nl-NL" dirty="0"/>
              <a:t>Een </a:t>
            </a:r>
            <a:r>
              <a:rPr lang="nl-NL" dirty="0" smtClean="0"/>
              <a:t>prioriteiten-impactanalyse </a:t>
            </a:r>
            <a:r>
              <a:rPr lang="nl-NL" dirty="0"/>
              <a:t>voer je uit om inzicht te krijgen in de oplosbaarheid van een probleem versus het resultaat op het einddoel. </a:t>
            </a:r>
          </a:p>
          <a:p>
            <a:endParaRPr lang="nl-NL" dirty="0"/>
          </a:p>
          <a:p>
            <a:endParaRPr lang="nl-NL" dirty="0"/>
          </a:p>
          <a:p>
            <a:pPr marL="0">
              <a:buNone/>
            </a:pPr>
            <a:r>
              <a:rPr lang="nl-NL" b="1" u="sng" dirty="0">
                <a:solidFill>
                  <a:srgbClr val="002060"/>
                </a:solidFill>
              </a:rPr>
              <a:t>Oplosbaarheid</a:t>
            </a:r>
            <a:r>
              <a:rPr lang="nl-NL" dirty="0">
                <a:solidFill>
                  <a:srgbClr val="002060"/>
                </a:solidFill>
              </a:rPr>
              <a:t>: hoe makkelijk is een oorzaak op te lossen door het team?</a:t>
            </a:r>
          </a:p>
          <a:p>
            <a:pPr marL="0">
              <a:buNone/>
            </a:pPr>
            <a:r>
              <a:rPr lang="nl-NL" i="1" dirty="0" smtClean="0">
                <a:solidFill>
                  <a:srgbClr val="002060"/>
                </a:solidFill>
              </a:rPr>
              <a:t>Zeer </a:t>
            </a:r>
            <a:r>
              <a:rPr lang="nl-NL" i="1" dirty="0">
                <a:solidFill>
                  <a:srgbClr val="002060"/>
                </a:solidFill>
              </a:rPr>
              <a:t>eenvoudig op te lossen? Makkelijk op </a:t>
            </a:r>
            <a:r>
              <a:rPr lang="nl-NL" i="1" dirty="0" smtClean="0">
                <a:solidFill>
                  <a:srgbClr val="002060"/>
                </a:solidFill>
              </a:rPr>
              <a:t>te </a:t>
            </a:r>
            <a:r>
              <a:rPr lang="nl-NL" i="1" dirty="0">
                <a:solidFill>
                  <a:srgbClr val="002060"/>
                </a:solidFill>
              </a:rPr>
              <a:t>anticiperen? Of zeer complex om op te lossen?</a:t>
            </a:r>
          </a:p>
          <a:p>
            <a:endParaRPr lang="nl-NL" dirty="0">
              <a:solidFill>
                <a:srgbClr val="002060"/>
              </a:solidFill>
            </a:endParaRPr>
          </a:p>
          <a:p>
            <a:pPr>
              <a:buNone/>
            </a:pPr>
            <a:endParaRPr lang="nl-NL" dirty="0" smtClean="0"/>
          </a:p>
          <a:p>
            <a:pPr marL="0">
              <a:buNone/>
            </a:pPr>
            <a:r>
              <a:rPr lang="nl-NL" b="1" u="sng" dirty="0" smtClean="0">
                <a:solidFill>
                  <a:srgbClr val="002060"/>
                </a:solidFill>
              </a:rPr>
              <a:t>Resultaat</a:t>
            </a:r>
            <a:r>
              <a:rPr lang="nl-NL" dirty="0">
                <a:solidFill>
                  <a:srgbClr val="002060"/>
                </a:solidFill>
              </a:rPr>
              <a:t>: hoe groot is het resultaat als je het probleem oplost?</a:t>
            </a:r>
          </a:p>
          <a:p>
            <a:pPr marL="0">
              <a:buNone/>
            </a:pPr>
            <a:r>
              <a:rPr lang="nl-NL" i="1" dirty="0" smtClean="0">
                <a:solidFill>
                  <a:srgbClr val="002060"/>
                </a:solidFill>
              </a:rPr>
              <a:t>Zeer </a:t>
            </a:r>
            <a:r>
              <a:rPr lang="nl-NL" i="1" dirty="0">
                <a:solidFill>
                  <a:srgbClr val="002060"/>
                </a:solidFill>
              </a:rPr>
              <a:t>veel impact op </a:t>
            </a:r>
            <a:r>
              <a:rPr lang="nl-NL" i="1" dirty="0" smtClean="0">
                <a:solidFill>
                  <a:srgbClr val="002060"/>
                </a:solidFill>
              </a:rPr>
              <a:t>het rendement of </a:t>
            </a:r>
            <a:r>
              <a:rPr lang="nl-NL" i="1" dirty="0">
                <a:solidFill>
                  <a:srgbClr val="002060"/>
                </a:solidFill>
              </a:rPr>
              <a:t>nauwelijks invloed?</a:t>
            </a:r>
          </a:p>
          <a:p>
            <a:pPr marL="0"/>
            <a:endParaRPr lang="nl-NL" dirty="0">
              <a:solidFill>
                <a:srgbClr val="002060"/>
              </a:solidFill>
            </a:endParaRPr>
          </a:p>
          <a:p>
            <a:pPr marL="0"/>
            <a:endParaRPr lang="nl-NL" dirty="0">
              <a:solidFill>
                <a:srgbClr val="002060"/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112</TotalTime>
  <Words>416</Words>
  <Application>Microsoft Office PowerPoint</Application>
  <PresentationFormat>Diavoorstelling (4:3)</PresentationFormat>
  <Paragraphs>99</Paragraphs>
  <Slides>17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Plus Delta Onderwijs MBO beter</vt:lpstr>
      <vt:lpstr>Prioriteiten-impactanalyse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26</cp:revision>
  <dcterms:created xsi:type="dcterms:W3CDTF">2012-08-03T06:42:39Z</dcterms:created>
  <dcterms:modified xsi:type="dcterms:W3CDTF">2012-09-17T09:43:07Z</dcterms:modified>
  <cp:version>1.0</cp:version>
</cp:coreProperties>
</file>