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73" r:id="rId7"/>
    <p:sldId id="274" r:id="rId8"/>
    <p:sldId id="275" r:id="rId9"/>
    <p:sldId id="279" r:id="rId10"/>
    <p:sldId id="280" r:id="rId11"/>
    <p:sldId id="278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68" r:id="rId20"/>
    <p:sldId id="271" r:id="rId21"/>
    <p:sldId id="269" r:id="rId22"/>
    <p:sldId id="270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ropbox\Plus%20Delta%20Onderwijs\1.%20Projecten\01.%20RijnIJssel\2.%20Reizen\1.%20Definieerfase\Tab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Voorbeeld grafiek nulmeting</a:t>
            </a:r>
            <a:endParaRPr lang="nl-NL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Blad1!$A$2</c:f>
              <c:strCache>
                <c:ptCount val="1"/>
                <c:pt idx="0">
                  <c:v>Leisure &amp; hospitality nv 3</c:v>
                </c:pt>
              </c:strCache>
            </c:strRef>
          </c:tx>
          <c:cat>
            <c:strRef>
              <c:f>Blad1!$B$1:$D$1</c:f>
              <c:strCache>
                <c:ptCount val="3"/>
                <c:pt idx="0">
                  <c:v>JR 2008-2009</c:v>
                </c:pt>
                <c:pt idx="1">
                  <c:v>JR 2009-2010</c:v>
                </c:pt>
                <c:pt idx="2">
                  <c:v>JR 2010-2011</c:v>
                </c:pt>
              </c:strCache>
            </c:strRef>
          </c:cat>
          <c:val>
            <c:numRef>
              <c:f>Blad1!$B$2:$D$2</c:f>
              <c:numCache>
                <c:formatCode>0.00%</c:formatCode>
                <c:ptCount val="3"/>
                <c:pt idx="0">
                  <c:v>0.66666666666666663</c:v>
                </c:pt>
                <c:pt idx="1">
                  <c:v>0.6470588235294138</c:v>
                </c:pt>
                <c:pt idx="2">
                  <c:v>0.8125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Reizen nv 3</c:v>
                </c:pt>
              </c:strCache>
            </c:strRef>
          </c:tx>
          <c:spPr>
            <a:solidFill>
              <a:srgbClr val="92D050"/>
            </a:solidFill>
          </c:spPr>
          <c:val>
            <c:numRef>
              <c:f>Blad1!$B$3:$D$3</c:f>
              <c:numCache>
                <c:formatCode>0.00%</c:formatCode>
                <c:ptCount val="3"/>
                <c:pt idx="0">
                  <c:v>0.85714285714285765</c:v>
                </c:pt>
                <c:pt idx="1">
                  <c:v>0.9</c:v>
                </c:pt>
                <c:pt idx="2">
                  <c:v>0.48076923076923078</c:v>
                </c:pt>
              </c:numCache>
            </c:numRef>
          </c:val>
        </c:ser>
        <c:gapWidth val="75"/>
        <c:overlap val="-25"/>
        <c:axId val="80267136"/>
        <c:axId val="80268672"/>
      </c:barChart>
      <c:lineChart>
        <c:grouping val="standard"/>
        <c:ser>
          <c:idx val="2"/>
          <c:order val="2"/>
          <c:tx>
            <c:strRef>
              <c:f>Blad1!$A$4</c:f>
              <c:strCache>
                <c:ptCount val="1"/>
                <c:pt idx="0">
                  <c:v>Norm nv 3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Blad1!$B$4:$D$4</c:f>
              <c:numCache>
                <c:formatCode>0.0%</c:formatCode>
                <c:ptCount val="3"/>
                <c:pt idx="0">
                  <c:v>0.65300000000000114</c:v>
                </c:pt>
                <c:pt idx="1">
                  <c:v>0.65300000000000114</c:v>
                </c:pt>
                <c:pt idx="2">
                  <c:v>0.65300000000000114</c:v>
                </c:pt>
              </c:numCache>
            </c:numRef>
          </c:val>
        </c:ser>
        <c:marker val="1"/>
        <c:axId val="80267136"/>
        <c:axId val="80268672"/>
      </c:lineChart>
      <c:catAx>
        <c:axId val="8026713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nl-NL"/>
          </a:p>
        </c:txPr>
        <c:crossAx val="80268672"/>
        <c:crosses val="autoZero"/>
        <c:auto val="1"/>
        <c:lblAlgn val="ctr"/>
        <c:lblOffset val="100"/>
      </c:catAx>
      <c:valAx>
        <c:axId val="80268672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8026713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nl-NL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F616-C340-4703-8F16-ECE7C89E5C89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6B44B-2575-469D-86CE-B7DAAFFC3A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MBO15 i.s.m. Plus Delta Onderwijs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06C0-ABD7-4DFE-A83C-DAF4197A77FB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DB3-7020-4F69-8D4D-D22B61CE1A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2800" smtClean="0"/>
              <a:t>Brainstorm</a:t>
            </a:r>
            <a:br>
              <a:rPr lang="nl-NL" sz="2800" smtClean="0"/>
            </a:br>
            <a:r>
              <a:rPr lang="nl-NL" smtClean="0"/>
              <a:t>&lt;projectnaam</a:t>
            </a:r>
            <a:r>
              <a:rPr lang="nl-NL" dirty="0" smtClean="0"/>
              <a:t>&gt;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851920" y="5733256"/>
            <a:ext cx="2562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&lt;Logo school&gt;</a:t>
            </a:r>
            <a:endParaRPr lang="nl-NL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troomdiagram: Proces 6"/>
          <p:cNvSpPr>
            <a:spLocks noChangeArrowheads="1"/>
          </p:cNvSpPr>
          <p:nvPr/>
        </p:nvSpPr>
        <p:spPr bwMode="auto">
          <a:xfrm>
            <a:off x="364882" y="5810697"/>
            <a:ext cx="8461131" cy="295275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900" b="1">
                <a:latin typeface="Arial" pitchFamily="34" charset="0"/>
                <a:cs typeface="Arial" pitchFamily="34" charset="0"/>
              </a:rPr>
              <a:t>ROOSTERING</a:t>
            </a:r>
          </a:p>
        </p:txBody>
      </p:sp>
      <p:sp>
        <p:nvSpPr>
          <p:cNvPr id="3075" name="Stroomdiagram: Proces 6"/>
          <p:cNvSpPr>
            <a:spLocks noChangeArrowheads="1"/>
          </p:cNvSpPr>
          <p:nvPr/>
        </p:nvSpPr>
        <p:spPr bwMode="auto">
          <a:xfrm>
            <a:off x="354623" y="6302376"/>
            <a:ext cx="8461131" cy="295275"/>
          </a:xfrm>
          <a:prstGeom prst="flowChartProcess">
            <a:avLst/>
          </a:prstGeom>
          <a:solidFill>
            <a:srgbClr val="92D050"/>
          </a:solidFill>
          <a:ln w="3175" algn="ctr">
            <a:solidFill>
              <a:srgbClr val="7F7F7F"/>
            </a:solidFill>
            <a:miter lim="800000"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900" b="1">
                <a:latin typeface="Arial" pitchFamily="34" charset="0"/>
                <a:cs typeface="Arial" pitchFamily="34" charset="0"/>
              </a:rPr>
              <a:t>AANWEZIGHEIDSREGISTRATIE</a:t>
            </a:r>
          </a:p>
        </p:txBody>
      </p:sp>
      <p:sp>
        <p:nvSpPr>
          <p:cNvPr id="48" name="Stroomdiagram: Proces 6"/>
          <p:cNvSpPr>
            <a:spLocks noChangeArrowheads="1"/>
          </p:cNvSpPr>
          <p:nvPr/>
        </p:nvSpPr>
        <p:spPr bwMode="auto">
          <a:xfrm>
            <a:off x="354623" y="5301209"/>
            <a:ext cx="8461131" cy="293687"/>
          </a:xfrm>
          <a:prstGeom prst="flowChartProcess">
            <a:avLst/>
          </a:prstGeom>
          <a:solidFill>
            <a:schemeClr val="accent3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b="1" dirty="0">
                <a:latin typeface="Arial" pitchFamily="34" charset="0"/>
                <a:cs typeface="Arial" pitchFamily="34" charset="0"/>
              </a:rPr>
              <a:t>BEGELEIDING</a:t>
            </a:r>
          </a:p>
        </p:txBody>
      </p:sp>
      <p:sp>
        <p:nvSpPr>
          <p:cNvPr id="51" name="Stroomdiagram: Proces 6"/>
          <p:cNvSpPr>
            <a:spLocks noChangeArrowheads="1"/>
          </p:cNvSpPr>
          <p:nvPr/>
        </p:nvSpPr>
        <p:spPr bwMode="auto">
          <a:xfrm>
            <a:off x="656951" y="727590"/>
            <a:ext cx="889642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1.1</a:t>
            </a:r>
          </a:p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Les</a:t>
            </a:r>
          </a:p>
        </p:txBody>
      </p:sp>
      <p:sp>
        <p:nvSpPr>
          <p:cNvPr id="52" name="Stroomdiagram: Proces 6"/>
          <p:cNvSpPr>
            <a:spLocks noChangeArrowheads="1"/>
          </p:cNvSpPr>
          <p:nvPr/>
        </p:nvSpPr>
        <p:spPr bwMode="auto">
          <a:xfrm>
            <a:off x="2693542" y="727590"/>
            <a:ext cx="889643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1.2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2 dagen BPV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Stroomdiagram: Proces 6"/>
          <p:cNvSpPr>
            <a:spLocks noChangeArrowheads="1"/>
          </p:cNvSpPr>
          <p:nvPr/>
        </p:nvSpPr>
        <p:spPr bwMode="auto">
          <a:xfrm>
            <a:off x="5858857" y="727590"/>
            <a:ext cx="889642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2.1 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2 dagen BPV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Rechte verbindingslijn met pijl 59"/>
          <p:cNvCxnSpPr>
            <a:stCxn id="51" idx="3"/>
            <a:endCxn id="81" idx="1"/>
          </p:cNvCxnSpPr>
          <p:nvPr/>
        </p:nvCxnSpPr>
        <p:spPr>
          <a:xfrm>
            <a:off x="1546593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met pijl 63"/>
          <p:cNvCxnSpPr>
            <a:stCxn id="55" idx="3"/>
            <a:endCxn id="118" idx="1"/>
          </p:cNvCxnSpPr>
          <p:nvPr/>
        </p:nvCxnSpPr>
        <p:spPr>
          <a:xfrm>
            <a:off x="6748499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met pijl 70"/>
          <p:cNvCxnSpPr>
            <a:stCxn id="52" idx="3"/>
            <a:endCxn id="104" idx="1"/>
          </p:cNvCxnSpPr>
          <p:nvPr/>
        </p:nvCxnSpPr>
        <p:spPr>
          <a:xfrm>
            <a:off x="3583185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echte verbindingslijn met pijl 79"/>
          <p:cNvCxnSpPr>
            <a:stCxn id="81" idx="3"/>
            <a:endCxn id="52" idx="1"/>
          </p:cNvCxnSpPr>
          <p:nvPr/>
        </p:nvCxnSpPr>
        <p:spPr>
          <a:xfrm>
            <a:off x="2486093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bogen verbindingslijn 91"/>
          <p:cNvCxnSpPr>
            <a:stCxn id="72" idx="0"/>
            <a:endCxn id="51" idx="0"/>
          </p:cNvCxnSpPr>
          <p:nvPr/>
        </p:nvCxnSpPr>
        <p:spPr>
          <a:xfrm rot="16200000" flipH="1" flipV="1">
            <a:off x="3121827" y="-1341355"/>
            <a:ext cx="48889" cy="4089000"/>
          </a:xfrm>
          <a:prstGeom prst="bentConnector3">
            <a:avLst>
              <a:gd name="adj1" fmla="val -46759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Stroomdiagram: Beslissing 104"/>
          <p:cNvSpPr>
            <a:spLocks noChangeArrowheads="1"/>
          </p:cNvSpPr>
          <p:nvPr/>
        </p:nvSpPr>
        <p:spPr bwMode="auto">
          <a:xfrm>
            <a:off x="1880455" y="3302744"/>
            <a:ext cx="930565" cy="676028"/>
          </a:xfrm>
          <a:prstGeom prst="flowChartDecision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Diploma?</a:t>
            </a:r>
            <a:endParaRPr lang="nl-NL" sz="900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Ovaal 128"/>
          <p:cNvSpPr>
            <a:spLocks noChangeArrowheads="1"/>
          </p:cNvSpPr>
          <p:nvPr/>
        </p:nvSpPr>
        <p:spPr bwMode="auto">
          <a:xfrm>
            <a:off x="3176381" y="3424858"/>
            <a:ext cx="398585" cy="431800"/>
          </a:xfrm>
          <a:prstGeom prst="ellipse">
            <a:avLst/>
          </a:prstGeom>
          <a:solidFill>
            <a:schemeClr val="bg1"/>
          </a:solidFill>
          <a:ln w="3175" algn="ctr">
            <a:solidFill>
              <a:srgbClr val="7F7F7F"/>
            </a:solidFill>
            <a:round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800" dirty="0">
                <a:latin typeface="Arial" pitchFamily="34" charset="0"/>
                <a:cs typeface="Arial" pitchFamily="34" charset="0"/>
              </a:rPr>
              <a:t>STOP</a:t>
            </a:r>
          </a:p>
        </p:txBody>
      </p:sp>
      <p:cxnSp>
        <p:nvCxnSpPr>
          <p:cNvPr id="166" name="Rechte verbindingslijn met pijl 165"/>
          <p:cNvCxnSpPr>
            <a:stCxn id="105" idx="3"/>
            <a:endCxn id="3105" idx="2"/>
          </p:cNvCxnSpPr>
          <p:nvPr/>
        </p:nvCxnSpPr>
        <p:spPr>
          <a:xfrm>
            <a:off x="2811020" y="3640758"/>
            <a:ext cx="3653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bogen verbindingslijn 97"/>
          <p:cNvCxnSpPr>
            <a:stCxn id="267" idx="2"/>
            <a:endCxn id="83" idx="1"/>
          </p:cNvCxnSpPr>
          <p:nvPr/>
        </p:nvCxnSpPr>
        <p:spPr>
          <a:xfrm rot="5400000">
            <a:off x="3631225" y="-207375"/>
            <a:ext cx="867471" cy="6828794"/>
          </a:xfrm>
          <a:prstGeom prst="bentConnector4">
            <a:avLst>
              <a:gd name="adj1" fmla="val 33530"/>
              <a:gd name="adj2" fmla="val 10309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9" name="Tekstvak 93"/>
          <p:cNvSpPr txBox="1">
            <a:spLocks noChangeArrowheads="1"/>
          </p:cNvSpPr>
          <p:nvPr/>
        </p:nvSpPr>
        <p:spPr bwMode="auto">
          <a:xfrm>
            <a:off x="5182585" y="476672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3120" name="Tekstvak 116"/>
          <p:cNvSpPr txBox="1">
            <a:spLocks noChangeArrowheads="1"/>
          </p:cNvSpPr>
          <p:nvPr/>
        </p:nvSpPr>
        <p:spPr bwMode="auto">
          <a:xfrm>
            <a:off x="5486148" y="1052737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192" name="Stroomdiagram: Verbindingslijn naar een andere pagina 191"/>
          <p:cNvSpPr/>
          <p:nvPr/>
        </p:nvSpPr>
        <p:spPr>
          <a:xfrm>
            <a:off x="238485" y="899834"/>
            <a:ext cx="211015" cy="227013"/>
          </a:xfrm>
          <a:prstGeom prst="flowChartOffpageConnector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7169">
              <a:defRPr/>
            </a:pPr>
            <a:endParaRPr lang="nl-NL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3" name="Rechte verbindingslijn met pijl 192"/>
          <p:cNvCxnSpPr>
            <a:stCxn id="192" idx="3"/>
            <a:endCxn id="51" idx="1"/>
          </p:cNvCxnSpPr>
          <p:nvPr/>
        </p:nvCxnSpPr>
        <p:spPr>
          <a:xfrm flipV="1">
            <a:off x="449501" y="1013340"/>
            <a:ext cx="20745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9" name="Tekstvak 93"/>
          <p:cNvSpPr txBox="1">
            <a:spLocks noChangeArrowheads="1"/>
          </p:cNvSpPr>
          <p:nvPr/>
        </p:nvSpPr>
        <p:spPr bwMode="auto">
          <a:xfrm>
            <a:off x="2777569" y="3429000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72" name="Stroomdiagram: Beslissing 71"/>
          <p:cNvSpPr>
            <a:spLocks noChangeArrowheads="1"/>
          </p:cNvSpPr>
          <p:nvPr/>
        </p:nvSpPr>
        <p:spPr bwMode="auto">
          <a:xfrm>
            <a:off x="4730136" y="678701"/>
            <a:ext cx="921272" cy="669278"/>
          </a:xfrm>
          <a:prstGeom prst="flowChartDecision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Double-ren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81" name="Stroomdiagram: Proces 6"/>
          <p:cNvSpPr>
            <a:spLocks noChangeArrowheads="1"/>
          </p:cNvSpPr>
          <p:nvPr/>
        </p:nvSpPr>
        <p:spPr bwMode="auto">
          <a:xfrm>
            <a:off x="1754042" y="727590"/>
            <a:ext cx="732051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Lesgroep-bespreking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Stroomdiagram: Proces 6"/>
          <p:cNvSpPr>
            <a:spLocks noChangeArrowheads="1"/>
          </p:cNvSpPr>
          <p:nvPr/>
        </p:nvSpPr>
        <p:spPr bwMode="auto">
          <a:xfrm>
            <a:off x="3790635" y="727590"/>
            <a:ext cx="732051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Lesgroep-bespreking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7" name="Rechte verbindingslijn met pijl 106"/>
          <p:cNvCxnSpPr>
            <a:stCxn id="104" idx="3"/>
            <a:endCxn id="72" idx="1"/>
          </p:cNvCxnSpPr>
          <p:nvPr/>
        </p:nvCxnSpPr>
        <p:spPr>
          <a:xfrm>
            <a:off x="4522686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Stroomdiagram: Proces 6"/>
          <p:cNvSpPr>
            <a:spLocks noChangeArrowheads="1"/>
          </p:cNvSpPr>
          <p:nvPr/>
        </p:nvSpPr>
        <p:spPr bwMode="auto">
          <a:xfrm>
            <a:off x="6955949" y="727590"/>
            <a:ext cx="732051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Praktijk examen niveau 2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Stroomdiagram: Proces 6"/>
          <p:cNvSpPr>
            <a:spLocks noChangeArrowheads="1"/>
          </p:cNvSpPr>
          <p:nvPr/>
        </p:nvSpPr>
        <p:spPr bwMode="auto">
          <a:xfrm>
            <a:off x="384458" y="2080343"/>
            <a:ext cx="897113" cy="571500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2.2</a:t>
            </a:r>
            <a:endParaRPr lang="nl-NL" sz="900" dirty="0">
              <a:latin typeface="Arial" pitchFamily="34" charset="0"/>
              <a:cs typeface="Arial" pitchFamily="34" charset="0"/>
            </a:endParaRP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5 dagen les</a:t>
            </a:r>
          </a:p>
        </p:txBody>
      </p:sp>
      <p:cxnSp>
        <p:nvCxnSpPr>
          <p:cNvPr id="122" name="Rechte verbindingslijn met pijl 121"/>
          <p:cNvCxnSpPr>
            <a:stCxn id="118" idx="3"/>
            <a:endCxn id="126" idx="1"/>
          </p:cNvCxnSpPr>
          <p:nvPr/>
        </p:nvCxnSpPr>
        <p:spPr>
          <a:xfrm>
            <a:off x="7687999" y="1013340"/>
            <a:ext cx="20744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Stroomdiagram: Beslissing 125"/>
          <p:cNvSpPr>
            <a:spLocks noChangeArrowheads="1"/>
          </p:cNvSpPr>
          <p:nvPr/>
        </p:nvSpPr>
        <p:spPr bwMode="auto">
          <a:xfrm>
            <a:off x="7895446" y="689304"/>
            <a:ext cx="892082" cy="648072"/>
          </a:xfrm>
          <a:prstGeom prst="flowChartDecision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Behaald?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" name="Gebogen verbindingslijn 132"/>
          <p:cNvCxnSpPr>
            <a:stCxn id="126" idx="0"/>
            <a:endCxn id="118" idx="0"/>
          </p:cNvCxnSpPr>
          <p:nvPr/>
        </p:nvCxnSpPr>
        <p:spPr>
          <a:xfrm rot="16200000" flipH="1" flipV="1">
            <a:off x="7812588" y="198691"/>
            <a:ext cx="38286" cy="1019513"/>
          </a:xfrm>
          <a:prstGeom prst="bentConnector3">
            <a:avLst>
              <a:gd name="adj1" fmla="val -59708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Rechte verbindingslijn met pijl 135"/>
          <p:cNvCxnSpPr>
            <a:stCxn id="72" idx="3"/>
            <a:endCxn id="55" idx="1"/>
          </p:cNvCxnSpPr>
          <p:nvPr/>
        </p:nvCxnSpPr>
        <p:spPr>
          <a:xfrm>
            <a:off x="5651408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Tekstvak 93"/>
          <p:cNvSpPr txBox="1">
            <a:spLocks noChangeArrowheads="1"/>
          </p:cNvSpPr>
          <p:nvPr/>
        </p:nvSpPr>
        <p:spPr bwMode="auto">
          <a:xfrm>
            <a:off x="8759543" y="780455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232" name="Tekstvak 116"/>
          <p:cNvSpPr txBox="1">
            <a:spLocks noChangeArrowheads="1"/>
          </p:cNvSpPr>
          <p:nvPr/>
        </p:nvSpPr>
        <p:spPr bwMode="auto">
          <a:xfrm>
            <a:off x="8331947" y="476673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cxnSp>
        <p:nvCxnSpPr>
          <p:cNvPr id="233" name="Gebogen verbindingslijn 97"/>
          <p:cNvCxnSpPr>
            <a:stCxn id="126" idx="3"/>
            <a:endCxn id="121" idx="1"/>
          </p:cNvCxnSpPr>
          <p:nvPr/>
        </p:nvCxnSpPr>
        <p:spPr>
          <a:xfrm flipH="1">
            <a:off x="384458" y="1013341"/>
            <a:ext cx="8403070" cy="1352753"/>
          </a:xfrm>
          <a:prstGeom prst="bentConnector5">
            <a:avLst>
              <a:gd name="adj1" fmla="val -2511"/>
              <a:gd name="adj2" fmla="val 40149"/>
              <a:gd name="adj3" fmla="val 102511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kstvak 93"/>
          <p:cNvSpPr txBox="1">
            <a:spLocks noChangeArrowheads="1"/>
          </p:cNvSpPr>
          <p:nvPr/>
        </p:nvSpPr>
        <p:spPr bwMode="auto">
          <a:xfrm>
            <a:off x="1925608" y="1804571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237" name="Tekstvak 116"/>
          <p:cNvSpPr txBox="1">
            <a:spLocks noChangeArrowheads="1"/>
          </p:cNvSpPr>
          <p:nvPr/>
        </p:nvSpPr>
        <p:spPr bwMode="auto">
          <a:xfrm>
            <a:off x="2261219" y="2390033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238" name="Stroomdiagram: Beslissing 237"/>
          <p:cNvSpPr>
            <a:spLocks noChangeArrowheads="1"/>
          </p:cNvSpPr>
          <p:nvPr/>
        </p:nvSpPr>
        <p:spPr bwMode="auto">
          <a:xfrm>
            <a:off x="1469497" y="2031454"/>
            <a:ext cx="921272" cy="669278"/>
          </a:xfrm>
          <a:prstGeom prst="flowChartDecision">
            <a:avLst/>
          </a:prstGeom>
          <a:solidFill>
            <a:schemeClr val="accent5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Double-ren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?</a:t>
            </a:r>
          </a:p>
        </p:txBody>
      </p:sp>
      <p:cxnSp>
        <p:nvCxnSpPr>
          <p:cNvPr id="240" name="Gebogen verbindingslijn 239"/>
          <p:cNvCxnSpPr>
            <a:stCxn id="238" idx="0"/>
            <a:endCxn id="55" idx="2"/>
          </p:cNvCxnSpPr>
          <p:nvPr/>
        </p:nvCxnSpPr>
        <p:spPr>
          <a:xfrm rot="5400000" flipH="1" flipV="1">
            <a:off x="3750724" y="-521501"/>
            <a:ext cx="732364" cy="43735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Rechte verbindingslijn met pijl 242"/>
          <p:cNvCxnSpPr>
            <a:stCxn id="121" idx="3"/>
            <a:endCxn id="238" idx="1"/>
          </p:cNvCxnSpPr>
          <p:nvPr/>
        </p:nvCxnSpPr>
        <p:spPr>
          <a:xfrm>
            <a:off x="1281570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Stroomdiagram: Proces 6"/>
          <p:cNvSpPr>
            <a:spLocks noChangeArrowheads="1"/>
          </p:cNvSpPr>
          <p:nvPr/>
        </p:nvSpPr>
        <p:spPr bwMode="auto">
          <a:xfrm>
            <a:off x="2578694" y="2080343"/>
            <a:ext cx="897113" cy="571500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3.1 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2 dagen BPV</a:t>
            </a:r>
          </a:p>
        </p:txBody>
      </p:sp>
      <p:sp>
        <p:nvSpPr>
          <p:cNvPr id="256" name="Stroomdiagram: Proces 6"/>
          <p:cNvSpPr>
            <a:spLocks noChangeArrowheads="1"/>
          </p:cNvSpPr>
          <p:nvPr/>
        </p:nvSpPr>
        <p:spPr bwMode="auto">
          <a:xfrm>
            <a:off x="3663732" y="2080343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3.2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dagen BPV</a:t>
            </a:r>
          </a:p>
        </p:txBody>
      </p:sp>
      <p:cxnSp>
        <p:nvCxnSpPr>
          <p:cNvPr id="257" name="Rechte verbindingslijn met pijl 256"/>
          <p:cNvCxnSpPr>
            <a:stCxn id="238" idx="3"/>
            <a:endCxn id="255" idx="1"/>
          </p:cNvCxnSpPr>
          <p:nvPr/>
        </p:nvCxnSpPr>
        <p:spPr>
          <a:xfrm>
            <a:off x="2390768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Rechte verbindingslijn met pijl 259"/>
          <p:cNvCxnSpPr>
            <a:stCxn id="255" idx="3"/>
            <a:endCxn id="256" idx="1"/>
          </p:cNvCxnSpPr>
          <p:nvPr/>
        </p:nvCxnSpPr>
        <p:spPr>
          <a:xfrm>
            <a:off x="3475806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Stroomdiagram: Proces 6"/>
          <p:cNvSpPr>
            <a:spLocks noChangeArrowheads="1"/>
          </p:cNvSpPr>
          <p:nvPr/>
        </p:nvSpPr>
        <p:spPr bwMode="auto">
          <a:xfrm>
            <a:off x="4748770" y="2080343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4.1 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dagen les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dagen BPV</a:t>
            </a:r>
          </a:p>
        </p:txBody>
      </p:sp>
      <p:sp>
        <p:nvSpPr>
          <p:cNvPr id="266" name="Stroomdiagram: Proces 6"/>
          <p:cNvSpPr>
            <a:spLocks noChangeArrowheads="1"/>
          </p:cNvSpPr>
          <p:nvPr/>
        </p:nvSpPr>
        <p:spPr bwMode="auto">
          <a:xfrm>
            <a:off x="5833808" y="2080343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4.2 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dagen les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dagen BPV</a:t>
            </a:r>
          </a:p>
        </p:txBody>
      </p:sp>
      <p:sp>
        <p:nvSpPr>
          <p:cNvPr id="267" name="Stroomdiagram: Beslissing 266"/>
          <p:cNvSpPr>
            <a:spLocks noChangeArrowheads="1"/>
          </p:cNvSpPr>
          <p:nvPr/>
        </p:nvSpPr>
        <p:spPr bwMode="auto">
          <a:xfrm>
            <a:off x="6918846" y="1958901"/>
            <a:ext cx="1121020" cy="814387"/>
          </a:xfrm>
          <a:prstGeom prst="flowChartDecision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Toelating tot proeve?</a:t>
            </a:r>
          </a:p>
        </p:txBody>
      </p:sp>
      <p:cxnSp>
        <p:nvCxnSpPr>
          <p:cNvPr id="269" name="Rechte verbindingslijn met pijl 268"/>
          <p:cNvCxnSpPr>
            <a:stCxn id="256" idx="3"/>
            <a:endCxn id="265" idx="1"/>
          </p:cNvCxnSpPr>
          <p:nvPr/>
        </p:nvCxnSpPr>
        <p:spPr>
          <a:xfrm>
            <a:off x="4560844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Rechte verbindingslijn met pijl 271"/>
          <p:cNvCxnSpPr>
            <a:stCxn id="265" idx="3"/>
            <a:endCxn id="266" idx="1"/>
          </p:cNvCxnSpPr>
          <p:nvPr/>
        </p:nvCxnSpPr>
        <p:spPr>
          <a:xfrm>
            <a:off x="5645883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Rechte verbindingslijn met pijl 274"/>
          <p:cNvCxnSpPr>
            <a:stCxn id="266" idx="3"/>
            <a:endCxn id="267" idx="1"/>
          </p:cNvCxnSpPr>
          <p:nvPr/>
        </p:nvCxnSpPr>
        <p:spPr>
          <a:xfrm>
            <a:off x="6730921" y="2366094"/>
            <a:ext cx="18792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Gebogen verbindingslijn 97"/>
          <p:cNvCxnSpPr>
            <a:stCxn id="105" idx="2"/>
            <a:endCxn id="83" idx="2"/>
          </p:cNvCxnSpPr>
          <p:nvPr/>
        </p:nvCxnSpPr>
        <p:spPr>
          <a:xfrm rot="5400000" flipH="1">
            <a:off x="1696296" y="3329331"/>
            <a:ext cx="52264" cy="1246619"/>
          </a:xfrm>
          <a:prstGeom prst="bentConnector3">
            <a:avLst>
              <a:gd name="adj1" fmla="val -43739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kstvak 93"/>
          <p:cNvSpPr txBox="1">
            <a:spLocks noChangeArrowheads="1"/>
          </p:cNvSpPr>
          <p:nvPr/>
        </p:nvSpPr>
        <p:spPr bwMode="auto">
          <a:xfrm>
            <a:off x="2312285" y="3933056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 smtClean="0">
                <a:latin typeface="Arial" pitchFamily="34" charset="0"/>
                <a:cs typeface="Arial" pitchFamily="34" charset="0"/>
              </a:rPr>
              <a:t>nee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1" name="Tekstvak 93"/>
          <p:cNvSpPr txBox="1">
            <a:spLocks noChangeArrowheads="1"/>
          </p:cNvSpPr>
          <p:nvPr/>
        </p:nvSpPr>
        <p:spPr bwMode="auto">
          <a:xfrm>
            <a:off x="7477735" y="2774048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302" name="Tekstvak 116"/>
          <p:cNvSpPr txBox="1">
            <a:spLocks noChangeArrowheads="1"/>
          </p:cNvSpPr>
          <p:nvPr/>
        </p:nvSpPr>
        <p:spPr bwMode="auto">
          <a:xfrm>
            <a:off x="7895446" y="2436640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309" name="Stroomdiagram: Proces 6"/>
          <p:cNvSpPr>
            <a:spLocks noChangeArrowheads="1"/>
          </p:cNvSpPr>
          <p:nvPr/>
        </p:nvSpPr>
        <p:spPr bwMode="auto">
          <a:xfrm>
            <a:off x="8227791" y="2080343"/>
            <a:ext cx="664689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Reparatie</a:t>
            </a:r>
          </a:p>
        </p:txBody>
      </p:sp>
      <p:cxnSp>
        <p:nvCxnSpPr>
          <p:cNvPr id="329" name="Rechte verbindingslijn met pijl 328"/>
          <p:cNvCxnSpPr>
            <a:stCxn id="267" idx="3"/>
            <a:endCxn id="309" idx="1"/>
          </p:cNvCxnSpPr>
          <p:nvPr/>
        </p:nvCxnSpPr>
        <p:spPr>
          <a:xfrm flipV="1">
            <a:off x="8039866" y="2366094"/>
            <a:ext cx="18792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Gebogen verbindingslijn 97"/>
          <p:cNvCxnSpPr>
            <a:stCxn id="309" idx="0"/>
            <a:endCxn id="267" idx="0"/>
          </p:cNvCxnSpPr>
          <p:nvPr/>
        </p:nvCxnSpPr>
        <p:spPr>
          <a:xfrm rot="16200000" flipV="1">
            <a:off x="7959025" y="1479233"/>
            <a:ext cx="121443" cy="1080779"/>
          </a:xfrm>
          <a:prstGeom prst="bentConnector3">
            <a:avLst>
              <a:gd name="adj1" fmla="val 28823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Rechthoek 345"/>
          <p:cNvSpPr/>
          <p:nvPr/>
        </p:nvSpPr>
        <p:spPr>
          <a:xfrm>
            <a:off x="4173187" y="332656"/>
            <a:ext cx="1728191" cy="86409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Het is nog niet voor alle AVO vakken duidelijk wat wanneer getoetst wordt. Ook hier zijn flinke verbeteringen doorgevoerd.</a:t>
            </a:r>
          </a:p>
        </p:txBody>
      </p:sp>
      <p:sp>
        <p:nvSpPr>
          <p:cNvPr id="349" name="Rechthoek 348"/>
          <p:cNvSpPr/>
          <p:nvPr/>
        </p:nvSpPr>
        <p:spPr>
          <a:xfrm>
            <a:off x="7164288" y="620688"/>
            <a:ext cx="1800200" cy="72008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Het is niet voor alle studenten duidelijk hoe ze beoordeeld worden en wat de (</a:t>
            </a:r>
            <a:r>
              <a:rPr lang="nl-NL" sz="9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overgangs</a:t>
            </a: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)normen zijn.</a:t>
            </a:r>
          </a:p>
        </p:txBody>
      </p:sp>
      <p:sp>
        <p:nvSpPr>
          <p:cNvPr id="350" name="Rechthoek 349"/>
          <p:cNvSpPr/>
          <p:nvPr/>
        </p:nvSpPr>
        <p:spPr>
          <a:xfrm>
            <a:off x="1182085" y="4869160"/>
            <a:ext cx="1728192" cy="720080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is geen vast structuur waarbinnen studenten begeleid worden (aantal gesprekken, formulieren)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1" name="Rechthoek 350"/>
          <p:cNvSpPr/>
          <p:nvPr/>
        </p:nvSpPr>
        <p:spPr>
          <a:xfrm>
            <a:off x="3109684" y="4797152"/>
            <a:ext cx="1528785" cy="648072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is geen SLB programma (leren leren, samenwerken etc.)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2" name="Rechthoek 351"/>
          <p:cNvSpPr/>
          <p:nvPr/>
        </p:nvSpPr>
        <p:spPr>
          <a:xfrm>
            <a:off x="4970813" y="4869160"/>
            <a:ext cx="1055764" cy="648072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Het </a:t>
            </a:r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SLB-schap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wordt beperkt gefaciliteerd.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3" name="Rechthoek 352"/>
          <p:cNvSpPr/>
          <p:nvPr/>
        </p:nvSpPr>
        <p:spPr>
          <a:xfrm>
            <a:off x="2051720" y="332656"/>
            <a:ext cx="1988529" cy="100811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opleiding is nog onvoldoende gestructureerd en het is nog niet voor alle studenten duidelijk hoe de opleiding opgebouwd is. Hier zijn al wel flinke stappen gemaakt.</a:t>
            </a:r>
          </a:p>
        </p:txBody>
      </p:sp>
      <p:sp>
        <p:nvSpPr>
          <p:cNvPr id="354" name="Rechthoek 353"/>
          <p:cNvSpPr/>
          <p:nvPr/>
        </p:nvSpPr>
        <p:spPr>
          <a:xfrm>
            <a:off x="5580112" y="1124744"/>
            <a:ext cx="1517845" cy="64807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Voortgangsrapportages zijn nog niet altijd tijdig en compleet beschikbaar</a:t>
            </a:r>
          </a:p>
        </p:txBody>
      </p:sp>
      <p:sp>
        <p:nvSpPr>
          <p:cNvPr id="355" name="Rechthoek 354"/>
          <p:cNvSpPr/>
          <p:nvPr/>
        </p:nvSpPr>
        <p:spPr>
          <a:xfrm>
            <a:off x="2777339" y="1700808"/>
            <a:ext cx="1861130" cy="792088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relatie tussen de (inhoud van de) vakken en de kerntaken / werkprocessen niet </a:t>
            </a:r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niet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inzichtelijk voor studenten/docenten </a:t>
            </a:r>
          </a:p>
        </p:txBody>
      </p:sp>
      <p:sp>
        <p:nvSpPr>
          <p:cNvPr id="361" name="Rechthoek 360"/>
          <p:cNvSpPr/>
          <p:nvPr/>
        </p:nvSpPr>
        <p:spPr>
          <a:xfrm>
            <a:off x="3707904" y="3212976"/>
            <a:ext cx="1728192" cy="10801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wordt binnen het team ad hoc gewerkt aan kwaliteitsverbetering van het onderwijs. Dit gebeurt niet structureel en op basis van meetbare gegevens.</a:t>
            </a:r>
          </a:p>
        </p:txBody>
      </p:sp>
      <p:sp>
        <p:nvSpPr>
          <p:cNvPr id="363" name="Rechthoek 362"/>
          <p:cNvSpPr/>
          <p:nvPr/>
        </p:nvSpPr>
        <p:spPr>
          <a:xfrm>
            <a:off x="384458" y="980728"/>
            <a:ext cx="1395046" cy="647700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overdracht van intake resultaten binnen het team is niet geborgd.</a:t>
            </a:r>
          </a:p>
        </p:txBody>
      </p:sp>
      <p:sp>
        <p:nvSpPr>
          <p:cNvPr id="365" name="Rechthoek 364"/>
          <p:cNvSpPr/>
          <p:nvPr/>
        </p:nvSpPr>
        <p:spPr>
          <a:xfrm>
            <a:off x="6632537" y="6021288"/>
            <a:ext cx="1595254" cy="620688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Sturing op verzuim, met name locatie X kan beter (ook 16 </a:t>
            </a:r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uurs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meldingen)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7" name="Rechthoek 366"/>
          <p:cNvSpPr/>
          <p:nvPr/>
        </p:nvSpPr>
        <p:spPr>
          <a:xfrm>
            <a:off x="5569034" y="3789040"/>
            <a:ext cx="1739270" cy="72008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Teamresultaten (bv. MTO, JOB, uitval en rendement) worden te beperkt met het team besproken. </a:t>
            </a:r>
          </a:p>
        </p:txBody>
      </p:sp>
      <p:sp>
        <p:nvSpPr>
          <p:cNvPr id="371" name="Actieknop: Verder of Volgende 370">
            <a:hlinkClick r:id="" action="ppaction://hlinkshowjump?jump=previousslide" highlightClick="1"/>
          </p:cNvPr>
          <p:cNvSpPr/>
          <p:nvPr/>
        </p:nvSpPr>
        <p:spPr>
          <a:xfrm flipH="1">
            <a:off x="8645453" y="91231"/>
            <a:ext cx="379965" cy="324036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itchFamily="34" charset="0"/>
              <a:cs typeface="Arial" pitchFamily="34" charset="0"/>
            </a:endParaRPr>
          </a:p>
        </p:txBody>
      </p:sp>
      <p:sp>
        <p:nvSpPr>
          <p:cNvPr id="372" name="Rechthoek 371"/>
          <p:cNvSpPr/>
          <p:nvPr/>
        </p:nvSpPr>
        <p:spPr>
          <a:xfrm>
            <a:off x="4904344" y="2204864"/>
            <a:ext cx="1122233" cy="567680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wordt onvoldoende gedifferentieerd.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hthoek 81"/>
          <p:cNvSpPr/>
          <p:nvPr/>
        </p:nvSpPr>
        <p:spPr>
          <a:xfrm>
            <a:off x="7297226" y="3068960"/>
            <a:ext cx="1395847" cy="864096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waren veel (informele) klachten. Met name door de rommeligheid van de opleiding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Stroomdiagram: Proces 6"/>
          <p:cNvSpPr>
            <a:spLocks noChangeArrowheads="1"/>
          </p:cNvSpPr>
          <p:nvPr/>
        </p:nvSpPr>
        <p:spPr bwMode="auto">
          <a:xfrm>
            <a:off x="650562" y="3355008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Uitvoering (deel) Proeve</a:t>
            </a:r>
          </a:p>
        </p:txBody>
      </p:sp>
      <p:sp>
        <p:nvSpPr>
          <p:cNvPr id="96" name="Tekstvak 93"/>
          <p:cNvSpPr txBox="1">
            <a:spLocks noChangeArrowheads="1"/>
          </p:cNvSpPr>
          <p:nvPr/>
        </p:nvSpPr>
        <p:spPr bwMode="auto">
          <a:xfrm>
            <a:off x="1381721" y="4221088"/>
            <a:ext cx="768125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 smtClean="0">
                <a:latin typeface="Arial" pitchFamily="34" charset="0"/>
                <a:cs typeface="Arial" pitchFamily="34" charset="0"/>
              </a:rPr>
              <a:t>Herkansing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7" name="Rechte verbindingslijn met pijl 96"/>
          <p:cNvCxnSpPr>
            <a:stCxn id="83" idx="3"/>
            <a:endCxn id="105" idx="1"/>
          </p:cNvCxnSpPr>
          <p:nvPr/>
        </p:nvCxnSpPr>
        <p:spPr>
          <a:xfrm>
            <a:off x="1547675" y="3640758"/>
            <a:ext cx="3327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hoek 75"/>
          <p:cNvSpPr/>
          <p:nvPr/>
        </p:nvSpPr>
        <p:spPr>
          <a:xfrm>
            <a:off x="755576" y="2708920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Voorbeeld kritieken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61" grpId="0" animBg="1"/>
      <p:bldP spid="363" grpId="0" animBg="1"/>
      <p:bldP spid="365" grpId="0" animBg="1"/>
      <p:bldP spid="367" grpId="0" animBg="1"/>
      <p:bldP spid="372" grpId="0" animBg="1"/>
      <p:bldP spid="8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buNone/>
            </a:pPr>
            <a:r>
              <a:rPr lang="nl-NL" b="1" dirty="0" smtClean="0"/>
              <a:t>Belangrijkste kritieken / opmerkingen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…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..</a:t>
            </a:r>
          </a:p>
          <a:p>
            <a:pPr marL="360000"/>
            <a:r>
              <a:rPr lang="nl-NL" dirty="0">
                <a:sym typeface="Wingdings" pitchFamily="2" charset="2"/>
              </a:rPr>
              <a:t>.</a:t>
            </a:r>
            <a:endParaRPr lang="nl-NL" dirty="0" smtClean="0">
              <a:sym typeface="Wingdings" pitchFamily="2" charset="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87410" y="1344515"/>
            <a:ext cx="4822457" cy="520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4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11" name="Ovaal 10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13" name="Rechte verbindingslijn met pijl 12"/>
              <p:cNvCxnSpPr>
                <a:stCxn id="11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Ovaal 13"/>
          <p:cNvSpPr/>
          <p:nvPr/>
        </p:nvSpPr>
        <p:spPr>
          <a:xfrm>
            <a:off x="2915940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nl-NL" sz="1800" b="1" dirty="0" smtClean="0">
                <a:latin typeface="Arial" pitchFamily="34" charset="0"/>
                <a:cs typeface="Arial" pitchFamily="34" charset="0"/>
              </a:rPr>
              <a:t>Vraagstelling</a:t>
            </a: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Welke zaken (processen, activiteiten, organisatie) hebben een negatieve invloed op de kwaliteit en het rendement van het onderwijs?</a:t>
            </a:r>
            <a:endParaRPr lang="nl-N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2195736" y="1340768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Voorbeeld vraag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nl-NL" sz="1800" b="1" dirty="0" smtClean="0">
                <a:latin typeface="Arial" pitchFamily="34" charset="0"/>
                <a:cs typeface="Arial" pitchFamily="34" charset="0"/>
              </a:rPr>
              <a:t>Doel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Gestructureerd verzamelen van ideeën, zonder waardeoordeel te geven</a:t>
            </a:r>
          </a:p>
          <a:p>
            <a:pPr>
              <a:defRPr/>
            </a:pPr>
            <a:endParaRPr lang="nl-NL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nl-NL" sz="1800" b="1" dirty="0" smtClean="0">
                <a:latin typeface="Arial" pitchFamily="34" charset="0"/>
                <a:cs typeface="Arial" pitchFamily="34" charset="0"/>
              </a:rPr>
              <a:t>Regels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Iedereen begrijpt de vraagstelling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Eén voor één ideeën noemen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Ieder groepslid kan zijn beurt overslaan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Ideeën worden in dezelfde bewoording opgeschreven als ze worden geuit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Doorgaan totdat er geen idee meer wordt genoemd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Samen maximaal 35 punten</a:t>
            </a:r>
          </a:p>
          <a:p>
            <a:pPr>
              <a:buFont typeface="Arial" charset="0"/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Brainstorm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nl-NL" sz="1800" b="1" dirty="0" smtClean="0">
                <a:latin typeface="Arial" pitchFamily="34" charset="0"/>
                <a:cs typeface="Arial" pitchFamily="34" charset="0"/>
              </a:rPr>
              <a:t>Valkuilen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Denken dat er maar één idee het beste/juiste is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De angst om een verkeerd idee te geven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Sterke persoonlijkheden die groep domineren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Niet in staat zijn om schijnbaar normale dingen te betwijfelen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Discussie tijdens de brainstorm over genoemde punten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Het probleem is niet nauwkeurig gedefinieerd</a:t>
            </a:r>
          </a:p>
        </p:txBody>
      </p:sp>
      <p:sp>
        <p:nvSpPr>
          <p:cNvPr id="6" name="Tijdelijke aanduiding voor tekst 4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Brainstorm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nl-NL" sz="1800" b="1" dirty="0" smtClean="0">
                <a:latin typeface="Arial" pitchFamily="34" charset="0"/>
                <a:cs typeface="Arial" pitchFamily="34" charset="0"/>
              </a:rPr>
              <a:t>Vraagstelling</a:t>
            </a: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Welke zaken (processen, activiteiten, organisatie) hebben een negatieve invloed op de kwaliteit en het rendement van het onderwijs?</a:t>
            </a:r>
            <a:endParaRPr lang="nl-N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jdelijke aanduiding voor tekst 4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Brainstorm</a:t>
            </a:r>
          </a:p>
        </p:txBody>
      </p:sp>
      <p:sp>
        <p:nvSpPr>
          <p:cNvPr id="5" name="Rechthoek 4"/>
          <p:cNvSpPr/>
          <p:nvPr/>
        </p:nvSpPr>
        <p:spPr>
          <a:xfrm>
            <a:off x="2195736" y="1340768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Voorbeeld vraag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b="1" dirty="0" smtClean="0">
                <a:latin typeface="Arial" pitchFamily="34" charset="0"/>
                <a:cs typeface="Arial" pitchFamily="34" charset="0"/>
              </a:rPr>
              <a:t>Beïnvloedbaar en niet beïnvloedbaar</a:t>
            </a: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Welke zaken kunnen we beïnvloeden?</a:t>
            </a:r>
          </a:p>
          <a:p>
            <a:pPr>
              <a:buNone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Welke zaken kunnen we niet beïnvloeden?</a:t>
            </a: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b="1" dirty="0" smtClean="0">
                <a:latin typeface="Arial" pitchFamily="34" charset="0"/>
                <a:cs typeface="Arial" pitchFamily="34" charset="0"/>
              </a:rPr>
              <a:t>Kleurcodering</a:t>
            </a:r>
          </a:p>
          <a:p>
            <a:pPr>
              <a:buNone/>
              <a:defRPr/>
            </a:pPr>
            <a:r>
              <a:rPr lang="nl-NL" sz="1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■ 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Oorzaak is niet weg te nemen, maar je moet er als team wel op kunnen anticiperen</a:t>
            </a: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■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Oorzaak is niet weg te nemen en er kan niet op worden geanticipeerd </a:t>
            </a:r>
          </a:p>
          <a:p>
            <a:pPr>
              <a:buNone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	(is een voldongen feit)</a:t>
            </a: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Geen kleur: oorzaak is direct te beïnvloeden / weg te nemen</a:t>
            </a:r>
            <a:endParaRPr lang="nl-NL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600200"/>
            <a:ext cx="2376264" cy="238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jdelijke aanduiding voor tekst 4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 smtClean="0"/>
              <a:t>Beïnvloedbaarheid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nl-NL" b="1" dirty="0" smtClean="0">
                <a:latin typeface="Arial" pitchFamily="34" charset="0"/>
                <a:cs typeface="Arial" pitchFamily="34" charset="0"/>
              </a:rPr>
              <a:t>Aanpak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Iedereen geeft zijn of haar 10 belangrijkste oorzaken</a:t>
            </a:r>
          </a:p>
          <a:p>
            <a:pPr>
              <a:buFontTx/>
              <a:buChar char="-"/>
              <a:defRPr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Turven van deze oorzaken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Filteren van oorzaken die geen enkele keer genoemd zijn</a:t>
            </a:r>
          </a:p>
        </p:txBody>
      </p:sp>
      <p:sp>
        <p:nvSpPr>
          <p:cNvPr id="6" name="Tijdelijke aanduiding voor tekst 4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 smtClean="0"/>
              <a:t>Geforceerd rangschikken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Vaststellen belangrijkste kritieken processchema</a:t>
            </a:r>
          </a:p>
          <a:p>
            <a:r>
              <a:rPr lang="nl-NL" dirty="0" smtClean="0"/>
              <a:t>Brainstorm</a:t>
            </a:r>
          </a:p>
          <a:p>
            <a:r>
              <a:rPr lang="nl-NL" dirty="0" smtClean="0"/>
              <a:t>Geforceerd indikken</a:t>
            </a:r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4470504"/>
            <a:ext cx="82867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projectleider&gt;</a:t>
            </a: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werkgroepleden&gt;</a:t>
            </a:r>
            <a:endParaRPr lang="nl-NL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Bijlage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Hoe meten we ons probleem? 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de nulmeting in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Gereedschappen analyseerfase</a:t>
            </a:r>
            <a:endParaRPr lang="nl-NL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25" name="Ovaal 24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26" name="Rechte verbindingslijn met pijl 25"/>
              <p:cNvCxnSpPr>
                <a:stCxn id="25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28" name="Rechte verbindingslijn met pijl 27"/>
            <p:cNvCxnSpPr>
              <a:endCxn id="29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7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33" name="Ovaal 32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34" name="Rechte verbindingslijn met pijl 33"/>
                <p:cNvCxnSpPr>
                  <a:stCxn id="33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2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9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39" name="Ovaal 38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41" name="Rechte verbindingslijn met pijl 40"/>
              <p:cNvCxnSpPr>
                <a:stCxn id="39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1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48" name="Ovaal 47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49" name="Rechte verbindingslijn met pijl 48"/>
                <p:cNvCxnSpPr>
                  <a:stCxn id="48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Ovaal 45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47" name="Rechte verbindingslijn met pijl 46"/>
              <p:cNvCxnSpPr>
                <a:stCxn id="46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1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53" name="Ovaal 52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4" name="Rechte verbindingslijn met pijl 53"/>
              <p:cNvCxnSpPr>
                <a:stCxn id="53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2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5043" y="1259692"/>
            <a:ext cx="5198028" cy="537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11" name="Ovaal 10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12" name="Rechte verbindingslijn met pijl 11"/>
              <p:cNvCxnSpPr>
                <a:stCxn id="11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troomdiagram: Proces 6"/>
          <p:cNvSpPr>
            <a:spLocks noChangeArrowheads="1"/>
          </p:cNvSpPr>
          <p:nvPr/>
        </p:nvSpPr>
        <p:spPr bwMode="auto">
          <a:xfrm>
            <a:off x="359020" y="6302376"/>
            <a:ext cx="8456734" cy="295275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b="1" dirty="0">
                <a:latin typeface="Arial" pitchFamily="34" charset="0"/>
                <a:cs typeface="Arial" pitchFamily="34" charset="0"/>
              </a:rPr>
              <a:t>VOORLICHTING</a:t>
            </a:r>
          </a:p>
        </p:txBody>
      </p:sp>
      <p:sp>
        <p:nvSpPr>
          <p:cNvPr id="166" name="Stroomdiagram: Proces 6"/>
          <p:cNvSpPr>
            <a:spLocks noChangeArrowheads="1"/>
          </p:cNvSpPr>
          <p:nvPr/>
        </p:nvSpPr>
        <p:spPr bwMode="auto">
          <a:xfrm>
            <a:off x="915867" y="3265488"/>
            <a:ext cx="997926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Student meldt zich aan</a:t>
            </a:r>
          </a:p>
        </p:txBody>
      </p:sp>
      <p:sp>
        <p:nvSpPr>
          <p:cNvPr id="167" name="Stroomdiagram: Proces 13"/>
          <p:cNvSpPr>
            <a:spLocks noChangeArrowheads="1"/>
          </p:cNvSpPr>
          <p:nvPr/>
        </p:nvSpPr>
        <p:spPr bwMode="auto">
          <a:xfrm>
            <a:off x="3309091" y="3265488"/>
            <a:ext cx="1130750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Student wordt uitgenodigd voor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Taal- en rekentest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8" name="Rechte verbindingslijn met pijl 167"/>
          <p:cNvCxnSpPr>
            <a:stCxn id="166" idx="3"/>
            <a:endCxn id="69" idx="1"/>
          </p:cNvCxnSpPr>
          <p:nvPr/>
        </p:nvCxnSpPr>
        <p:spPr>
          <a:xfrm>
            <a:off x="1913792" y="3551239"/>
            <a:ext cx="218343" cy="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kstvak 170"/>
          <p:cNvSpPr txBox="1"/>
          <p:nvPr/>
        </p:nvSpPr>
        <p:spPr>
          <a:xfrm>
            <a:off x="52366" y="26516"/>
            <a:ext cx="2459098" cy="73818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/>
          <a:lstStyle/>
          <a:p>
            <a:pPr defTabSz="1664987">
              <a:defRPr/>
            </a:pPr>
            <a:r>
              <a:rPr lang="nl-NL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Processchema</a:t>
            </a:r>
          </a:p>
          <a:p>
            <a:pPr defTabSz="1664987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Werkplaatsmanagement mobiliteitsbranche</a:t>
            </a:r>
            <a:endParaRPr lang="nl-NL" sz="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defTabSz="1664987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ROC</a:t>
            </a:r>
            <a:endParaRPr lang="nl-NL" sz="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defTabSz="1664987">
              <a:defRPr/>
            </a:pPr>
            <a:r>
              <a:rPr lang="nl-NL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Versie 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1.0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Stroomdiagram: Proces 171"/>
          <p:cNvSpPr>
            <a:spLocks noChangeArrowheads="1"/>
          </p:cNvSpPr>
          <p:nvPr/>
        </p:nvSpPr>
        <p:spPr bwMode="auto">
          <a:xfrm>
            <a:off x="4572000" y="3267075"/>
            <a:ext cx="996462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Intaker houdt gesprek met kandidaat</a:t>
            </a:r>
          </a:p>
        </p:txBody>
      </p:sp>
      <p:sp>
        <p:nvSpPr>
          <p:cNvPr id="2056" name="Ovaal 128"/>
          <p:cNvSpPr>
            <a:spLocks noChangeArrowheads="1"/>
          </p:cNvSpPr>
          <p:nvPr/>
        </p:nvSpPr>
        <p:spPr bwMode="auto">
          <a:xfrm>
            <a:off x="118697" y="3228975"/>
            <a:ext cx="593480" cy="642938"/>
          </a:xfrm>
          <a:prstGeom prst="ellipse">
            <a:avLst/>
          </a:prstGeom>
          <a:solidFill>
            <a:schemeClr val="bg1"/>
          </a:solidFill>
          <a:ln w="3175" algn="ctr">
            <a:solidFill>
              <a:srgbClr val="7F7F7F"/>
            </a:solidFill>
            <a:round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900">
                <a:latin typeface="Arial" pitchFamily="34" charset="0"/>
                <a:cs typeface="Arial" pitchFamily="34" charset="0"/>
              </a:rPr>
              <a:t>START</a:t>
            </a:r>
          </a:p>
        </p:txBody>
      </p:sp>
      <p:cxnSp>
        <p:nvCxnSpPr>
          <p:cNvPr id="175" name="Rechte verbindingslijn met pijl 174"/>
          <p:cNvCxnSpPr>
            <a:stCxn id="2056" idx="6"/>
            <a:endCxn id="166" idx="1"/>
          </p:cNvCxnSpPr>
          <p:nvPr/>
        </p:nvCxnSpPr>
        <p:spPr>
          <a:xfrm flipV="1">
            <a:off x="712177" y="3551238"/>
            <a:ext cx="20368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kromde verbindingslijn 175"/>
          <p:cNvCxnSpPr>
            <a:stCxn id="166" idx="0"/>
            <a:endCxn id="172" idx="0"/>
          </p:cNvCxnSpPr>
          <p:nvPr/>
        </p:nvCxnSpPr>
        <p:spPr>
          <a:xfrm rot="16200000" flipH="1">
            <a:off x="3242103" y="1438948"/>
            <a:ext cx="1587" cy="3654669"/>
          </a:xfrm>
          <a:prstGeom prst="curvedConnector3">
            <a:avLst>
              <a:gd name="adj1" fmla="val -52560218"/>
            </a:avLst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Rechte verbindingslijn met pijl 177"/>
          <p:cNvCxnSpPr>
            <a:stCxn id="167" idx="3"/>
            <a:endCxn id="172" idx="1"/>
          </p:cNvCxnSpPr>
          <p:nvPr/>
        </p:nvCxnSpPr>
        <p:spPr>
          <a:xfrm>
            <a:off x="4439841" y="3551239"/>
            <a:ext cx="13216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Stroomdiagram: Proces 13"/>
          <p:cNvSpPr>
            <a:spLocks noChangeArrowheads="1"/>
          </p:cNvSpPr>
          <p:nvPr/>
        </p:nvSpPr>
        <p:spPr bwMode="auto">
          <a:xfrm>
            <a:off x="7171593" y="3271838"/>
            <a:ext cx="997927" cy="569912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>
                <a:latin typeface="Arial" pitchFamily="34" charset="0"/>
                <a:cs typeface="Arial" pitchFamily="34" charset="0"/>
              </a:rPr>
              <a:t>Student wordt ingeschreven</a:t>
            </a:r>
          </a:p>
        </p:txBody>
      </p:sp>
      <p:sp>
        <p:nvSpPr>
          <p:cNvPr id="2061" name="Tekstvak 93"/>
          <p:cNvSpPr txBox="1">
            <a:spLocks noChangeArrowheads="1"/>
          </p:cNvSpPr>
          <p:nvPr/>
        </p:nvSpPr>
        <p:spPr bwMode="auto">
          <a:xfrm>
            <a:off x="6101862" y="4005264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ja</a:t>
            </a:r>
          </a:p>
        </p:txBody>
      </p:sp>
      <p:cxnSp>
        <p:nvCxnSpPr>
          <p:cNvPr id="184" name="Rechte verbindingslijn met pijl 183"/>
          <p:cNvCxnSpPr>
            <a:stCxn id="186" idx="3"/>
            <a:endCxn id="180" idx="1"/>
          </p:cNvCxnSpPr>
          <p:nvPr/>
        </p:nvCxnSpPr>
        <p:spPr>
          <a:xfrm flipV="1">
            <a:off x="6899031" y="3557588"/>
            <a:ext cx="2725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Rechte verbindingslijn met pijl 184"/>
          <p:cNvCxnSpPr>
            <a:stCxn id="172" idx="3"/>
            <a:endCxn id="186" idx="1"/>
          </p:cNvCxnSpPr>
          <p:nvPr/>
        </p:nvCxnSpPr>
        <p:spPr>
          <a:xfrm>
            <a:off x="5568462" y="3552825"/>
            <a:ext cx="209550" cy="6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Stroomdiagram: Beslissing 185"/>
          <p:cNvSpPr>
            <a:spLocks noChangeArrowheads="1"/>
          </p:cNvSpPr>
          <p:nvPr/>
        </p:nvSpPr>
        <p:spPr bwMode="auto">
          <a:xfrm>
            <a:off x="5778012" y="3151188"/>
            <a:ext cx="1121019" cy="814387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Twijfel over aanname?</a:t>
            </a:r>
          </a:p>
        </p:txBody>
      </p:sp>
      <p:sp>
        <p:nvSpPr>
          <p:cNvPr id="188" name="Stroomdiagram: Meerdere documenten 187"/>
          <p:cNvSpPr/>
          <p:nvPr/>
        </p:nvSpPr>
        <p:spPr>
          <a:xfrm>
            <a:off x="3358662" y="2060575"/>
            <a:ext cx="1186962" cy="857250"/>
          </a:xfrm>
          <a:prstGeom prst="flowChartMultidocument">
            <a:avLst/>
          </a:prstGeom>
          <a:solidFill>
            <a:srgbClr val="F2F2F2"/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Aanmelding + </a:t>
            </a:r>
            <a:r>
              <a:rPr lang="nl-NL" sz="900" dirty="0" err="1">
                <a:latin typeface="Arial" pitchFamily="34" charset="0"/>
                <a:cs typeface="Arial" pitchFamily="34" charset="0"/>
              </a:rPr>
              <a:t>doorstroomdossier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  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Taal- en reken 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test</a:t>
            </a:r>
          </a:p>
        </p:txBody>
      </p:sp>
      <p:sp>
        <p:nvSpPr>
          <p:cNvPr id="2066" name="Tekstvak 93"/>
          <p:cNvSpPr txBox="1">
            <a:spLocks noChangeArrowheads="1"/>
          </p:cNvSpPr>
          <p:nvPr/>
        </p:nvSpPr>
        <p:spPr bwMode="auto">
          <a:xfrm>
            <a:off x="7694736" y="3933825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ja</a:t>
            </a:r>
          </a:p>
        </p:txBody>
      </p:sp>
      <p:cxnSp>
        <p:nvCxnSpPr>
          <p:cNvPr id="204" name="Rechte verbindingslijn met pijl 203"/>
          <p:cNvCxnSpPr>
            <a:stCxn id="180" idx="3"/>
            <a:endCxn id="38" idx="1"/>
          </p:cNvCxnSpPr>
          <p:nvPr/>
        </p:nvCxnSpPr>
        <p:spPr>
          <a:xfrm flipV="1">
            <a:off x="8169520" y="3551238"/>
            <a:ext cx="457200" cy="6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troomdiagram: Verbindingslijn naar een andere pagina 37"/>
          <p:cNvSpPr/>
          <p:nvPr/>
        </p:nvSpPr>
        <p:spPr>
          <a:xfrm>
            <a:off x="8626720" y="3436938"/>
            <a:ext cx="211015" cy="228600"/>
          </a:xfrm>
          <a:prstGeom prst="flowChartOffpageConnector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7169">
              <a:defRPr/>
            </a:pPr>
            <a:endParaRPr lang="nl-NL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0" name="Tekstvak 116"/>
          <p:cNvSpPr txBox="1">
            <a:spLocks noChangeArrowheads="1"/>
          </p:cNvSpPr>
          <p:nvPr/>
        </p:nvSpPr>
        <p:spPr bwMode="auto">
          <a:xfrm>
            <a:off x="6749562" y="3325814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52" name="Stroomdiagram: Proces 51"/>
          <p:cNvSpPr>
            <a:spLocks noChangeArrowheads="1"/>
          </p:cNvSpPr>
          <p:nvPr/>
        </p:nvSpPr>
        <p:spPr bwMode="auto">
          <a:xfrm>
            <a:off x="5743178" y="4297363"/>
            <a:ext cx="1172007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Tweede intakegesprek of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heroriëntatietraject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9" name="Rechte verbindingslijn met pijl 58"/>
          <p:cNvCxnSpPr>
            <a:stCxn id="65" idx="0"/>
            <a:endCxn id="180" idx="2"/>
          </p:cNvCxnSpPr>
          <p:nvPr/>
        </p:nvCxnSpPr>
        <p:spPr>
          <a:xfrm rot="5400000" flipH="1" flipV="1">
            <a:off x="7503930" y="4006179"/>
            <a:ext cx="331788" cy="29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Stroomdiagram: Beslissing 64"/>
          <p:cNvSpPr>
            <a:spLocks noChangeArrowheads="1"/>
          </p:cNvSpPr>
          <p:nvPr/>
        </p:nvSpPr>
        <p:spPr bwMode="auto">
          <a:xfrm>
            <a:off x="7107115" y="4173539"/>
            <a:ext cx="1121020" cy="814387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Aannemen?</a:t>
            </a:r>
          </a:p>
        </p:txBody>
      </p:sp>
      <p:cxnSp>
        <p:nvCxnSpPr>
          <p:cNvPr id="68" name="Rechte verbindingslijn met pijl 67"/>
          <p:cNvCxnSpPr>
            <a:stCxn id="52" idx="3"/>
            <a:endCxn id="65" idx="1"/>
          </p:cNvCxnSpPr>
          <p:nvPr/>
        </p:nvCxnSpPr>
        <p:spPr>
          <a:xfrm flipV="1">
            <a:off x="6915185" y="4580733"/>
            <a:ext cx="191930" cy="2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met pijl 70"/>
          <p:cNvCxnSpPr>
            <a:stCxn id="186" idx="2"/>
            <a:endCxn id="52" idx="0"/>
          </p:cNvCxnSpPr>
          <p:nvPr/>
        </p:nvCxnSpPr>
        <p:spPr>
          <a:xfrm flipH="1">
            <a:off x="6329182" y="3965575"/>
            <a:ext cx="9340" cy="331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6" name="Tekstvak 116"/>
          <p:cNvSpPr txBox="1">
            <a:spLocks noChangeArrowheads="1"/>
          </p:cNvSpPr>
          <p:nvPr/>
        </p:nvSpPr>
        <p:spPr bwMode="auto">
          <a:xfrm>
            <a:off x="7680081" y="4868864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nee</a:t>
            </a:r>
          </a:p>
        </p:txBody>
      </p:sp>
      <p:cxnSp>
        <p:nvCxnSpPr>
          <p:cNvPr id="56" name="Rechte verbindingslijn met pijl 55"/>
          <p:cNvCxnSpPr>
            <a:stCxn id="167" idx="0"/>
            <a:endCxn id="188" idx="2"/>
          </p:cNvCxnSpPr>
          <p:nvPr/>
        </p:nvCxnSpPr>
        <p:spPr>
          <a:xfrm flipH="1" flipV="1">
            <a:off x="3869605" y="2885362"/>
            <a:ext cx="4861" cy="380127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Stroomdiagram: Proces 13"/>
          <p:cNvSpPr>
            <a:spLocks noChangeArrowheads="1"/>
          </p:cNvSpPr>
          <p:nvPr/>
        </p:nvSpPr>
        <p:spPr bwMode="auto">
          <a:xfrm>
            <a:off x="2132136" y="3268663"/>
            <a:ext cx="997926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Administratie verwerkt aanmelding</a:t>
            </a:r>
          </a:p>
        </p:txBody>
      </p:sp>
      <p:cxnSp>
        <p:nvCxnSpPr>
          <p:cNvPr id="72" name="Rechte verbindingslijn met pijl 71"/>
          <p:cNvCxnSpPr>
            <a:stCxn id="69" idx="3"/>
            <a:endCxn id="167" idx="1"/>
          </p:cNvCxnSpPr>
          <p:nvPr/>
        </p:nvCxnSpPr>
        <p:spPr>
          <a:xfrm flipV="1">
            <a:off x="3130062" y="3551239"/>
            <a:ext cx="179029" cy="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Vorm 49"/>
          <p:cNvCxnSpPr>
            <a:stCxn id="65" idx="2"/>
            <a:endCxn id="52" idx="2"/>
          </p:cNvCxnSpPr>
          <p:nvPr/>
        </p:nvCxnSpPr>
        <p:spPr>
          <a:xfrm rot="5400000" flipH="1">
            <a:off x="6938872" y="4259174"/>
            <a:ext cx="119063" cy="1338443"/>
          </a:xfrm>
          <a:prstGeom prst="bentConnector3">
            <a:avLst>
              <a:gd name="adj1" fmla="val -19199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2" name="Tekstvak 63"/>
          <p:cNvSpPr txBox="1">
            <a:spLocks noChangeArrowheads="1"/>
          </p:cNvSpPr>
          <p:nvPr/>
        </p:nvSpPr>
        <p:spPr bwMode="auto">
          <a:xfrm>
            <a:off x="4444513" y="188914"/>
            <a:ext cx="930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Arial" pitchFamily="34" charset="0"/>
                <a:cs typeface="Arial" pitchFamily="34" charset="0"/>
              </a:rPr>
              <a:t>Legenda:</a:t>
            </a:r>
          </a:p>
        </p:txBody>
      </p:sp>
      <p:cxnSp>
        <p:nvCxnSpPr>
          <p:cNvPr id="62" name="Gekromde verbindingslijn 61"/>
          <p:cNvCxnSpPr>
            <a:stCxn id="172" idx="2"/>
            <a:endCxn id="52" idx="1"/>
          </p:cNvCxnSpPr>
          <p:nvPr/>
        </p:nvCxnSpPr>
        <p:spPr>
          <a:xfrm rot="16200000" flipH="1">
            <a:off x="5034435" y="3874370"/>
            <a:ext cx="744538" cy="672947"/>
          </a:xfrm>
          <a:prstGeom prst="curvedConnector2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hoek 42"/>
          <p:cNvSpPr/>
          <p:nvPr/>
        </p:nvSpPr>
        <p:spPr>
          <a:xfrm>
            <a:off x="179512" y="1196752"/>
            <a:ext cx="2005146" cy="132154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Niveau 4</a:t>
            </a:r>
          </a:p>
          <a:p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Werkplaatsmanagement Mobiliteitsbranche Niveau 4</a:t>
            </a:r>
          </a:p>
          <a:p>
            <a:endParaRPr lang="nl-NL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Crebo's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90842, 93382 en 93384</a:t>
            </a:r>
          </a:p>
          <a:p>
            <a:endParaRPr lang="nl-NL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Bij uitstroom na 1,5 jaar kan eventueel een niveau 2 diploma worden uitgereikt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hthoek 44"/>
          <p:cNvSpPr/>
          <p:nvPr/>
        </p:nvSpPr>
        <p:spPr>
          <a:xfrm>
            <a:off x="5435112" y="115889"/>
            <a:ext cx="864577" cy="433387"/>
          </a:xfrm>
          <a:prstGeom prst="rect">
            <a:avLst/>
          </a:prstGeom>
          <a:solidFill>
            <a:srgbClr val="FFFF99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Vragen</a:t>
            </a:r>
          </a:p>
        </p:txBody>
      </p:sp>
      <p:sp>
        <p:nvSpPr>
          <p:cNvPr id="47" name="Rechthoek 46"/>
          <p:cNvSpPr/>
          <p:nvPr/>
        </p:nvSpPr>
        <p:spPr>
          <a:xfrm>
            <a:off x="7344508" y="115889"/>
            <a:ext cx="864577" cy="433387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Zware kritiek</a:t>
            </a:r>
          </a:p>
        </p:txBody>
      </p:sp>
      <p:sp>
        <p:nvSpPr>
          <p:cNvPr id="51" name="Rechthoek 50"/>
          <p:cNvSpPr/>
          <p:nvPr/>
        </p:nvSpPr>
        <p:spPr>
          <a:xfrm>
            <a:off x="6389077" y="115889"/>
            <a:ext cx="864577" cy="433387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Knelpunt</a:t>
            </a:r>
          </a:p>
        </p:txBody>
      </p:sp>
      <p:sp>
        <p:nvSpPr>
          <p:cNvPr id="64" name="Stroomdiagram: Meerdere documenten 63"/>
          <p:cNvSpPr/>
          <p:nvPr/>
        </p:nvSpPr>
        <p:spPr>
          <a:xfrm>
            <a:off x="7158136" y="2132856"/>
            <a:ext cx="1186962" cy="857250"/>
          </a:xfrm>
          <a:prstGeom prst="flowChartMultidocument">
            <a:avLst/>
          </a:prstGeom>
          <a:solidFill>
            <a:srgbClr val="F2F2F2"/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Extra </a:t>
            </a: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ondersteunings-behoefte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Rechte verbindingslijn met pijl 66"/>
          <p:cNvCxnSpPr>
            <a:stCxn id="180" idx="0"/>
            <a:endCxn id="64" idx="2"/>
          </p:cNvCxnSpPr>
          <p:nvPr/>
        </p:nvCxnSpPr>
        <p:spPr>
          <a:xfrm flipH="1" flipV="1">
            <a:off x="7669079" y="2957642"/>
            <a:ext cx="1477" cy="3141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hoek 53"/>
          <p:cNvSpPr/>
          <p:nvPr/>
        </p:nvSpPr>
        <p:spPr>
          <a:xfrm>
            <a:off x="517396" y="5805265"/>
            <a:ext cx="1794981" cy="625699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Wordt er voldoende voorlichting gegeven en is de voorlichting van de juiste kwaliteit?</a:t>
            </a:r>
          </a:p>
        </p:txBody>
      </p:sp>
      <p:sp>
        <p:nvSpPr>
          <p:cNvPr id="55" name="Rechthoek 54"/>
          <p:cNvSpPr/>
          <p:nvPr/>
        </p:nvSpPr>
        <p:spPr>
          <a:xfrm>
            <a:off x="1713837" y="3933056"/>
            <a:ext cx="1329378" cy="864096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Hoe wordt bepaald of een student potentieel over de juiste competenties beschikt?</a:t>
            </a:r>
          </a:p>
        </p:txBody>
      </p:sp>
      <p:sp>
        <p:nvSpPr>
          <p:cNvPr id="60" name="Rechthoek 59"/>
          <p:cNvSpPr/>
          <p:nvPr/>
        </p:nvSpPr>
        <p:spPr>
          <a:xfrm>
            <a:off x="323528" y="4869160"/>
            <a:ext cx="2592288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Voorbeeld kritieken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</p:bld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97</TotalTime>
  <Words>906</Words>
  <Application>Microsoft Office PowerPoint</Application>
  <PresentationFormat>Diavoorstelling (4:3)</PresentationFormat>
  <Paragraphs>212</Paragraphs>
  <Slides>22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Plus Delta Onderwijs MBO beter</vt:lpstr>
      <vt:lpstr>Brainstorm &lt;projectnaam&gt;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  <vt:lpstr>Dia 19</vt:lpstr>
      <vt:lpstr>Dia 20</vt:lpstr>
      <vt:lpstr>Dia 21</vt:lpstr>
      <vt:lpstr>Dia 22</vt:lpstr>
    </vt:vector>
  </TitlesOfParts>
  <Manager>Van de Lindeloof</Manager>
  <Company>Plus Delta Onderwijs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MBObeter formats</dc:title>
  <dc:subject>MBObeter</dc:subject>
  <dc:creator>Van de Lindeloof</dc:creator>
  <cp:lastModifiedBy>Van de Lindeloof</cp:lastModifiedBy>
  <cp:revision>18</cp:revision>
  <dcterms:created xsi:type="dcterms:W3CDTF">2012-08-03T06:42:39Z</dcterms:created>
  <dcterms:modified xsi:type="dcterms:W3CDTF">2012-09-17T09:23:06Z</dcterms:modified>
  <cp:version>1.0</cp:version>
</cp:coreProperties>
</file>