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1" r:id="rId6"/>
    <p:sldId id="273" r:id="rId7"/>
    <p:sldId id="274" r:id="rId8"/>
    <p:sldId id="279" r:id="rId9"/>
    <p:sldId id="280" r:id="rId10"/>
    <p:sldId id="268" r:id="rId11"/>
    <p:sldId id="271" r:id="rId12"/>
    <p:sldId id="269" r:id="rId13"/>
    <p:sldId id="270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an%20de%20Lindeloof\Dropbox\Plus%20Delta%20Onderwijs\1.%20Projecten\01.%20RijnIJssel\2.%20Reizen\1.%20Definieerfase\Tab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nl-NL"/>
  <c:chart>
    <c:title>
      <c:tx>
        <c:rich>
          <a:bodyPr/>
          <a:lstStyle/>
          <a:p>
            <a:pPr>
              <a:defRPr/>
            </a:pPr>
            <a:r>
              <a:rPr lang="nl-NL" dirty="0" smtClean="0"/>
              <a:t>Voorbeeld grafiek nulmeting</a:t>
            </a:r>
            <a:endParaRPr lang="nl-NL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Blad1!$A$2</c:f>
              <c:strCache>
                <c:ptCount val="1"/>
                <c:pt idx="0">
                  <c:v>Leisure &amp; hospitality nv 3</c:v>
                </c:pt>
              </c:strCache>
            </c:strRef>
          </c:tx>
          <c:cat>
            <c:strRef>
              <c:f>Blad1!$B$1:$D$1</c:f>
              <c:strCache>
                <c:ptCount val="3"/>
                <c:pt idx="0">
                  <c:v>JR 2008-2009</c:v>
                </c:pt>
                <c:pt idx="1">
                  <c:v>JR 2009-2010</c:v>
                </c:pt>
                <c:pt idx="2">
                  <c:v>JR 2010-2011</c:v>
                </c:pt>
              </c:strCache>
            </c:strRef>
          </c:cat>
          <c:val>
            <c:numRef>
              <c:f>Blad1!$B$2:$D$2</c:f>
              <c:numCache>
                <c:formatCode>0.00%</c:formatCode>
                <c:ptCount val="3"/>
                <c:pt idx="0">
                  <c:v>0.66666666666666663</c:v>
                </c:pt>
                <c:pt idx="1">
                  <c:v>0.64705882352941446</c:v>
                </c:pt>
                <c:pt idx="2">
                  <c:v>0.8125</c:v>
                </c:pt>
              </c:numCache>
            </c:numRef>
          </c:val>
        </c:ser>
        <c:ser>
          <c:idx val="1"/>
          <c:order val="1"/>
          <c:tx>
            <c:strRef>
              <c:f>Blad1!$A$3</c:f>
              <c:strCache>
                <c:ptCount val="1"/>
                <c:pt idx="0">
                  <c:v>Reizen nv 3</c:v>
                </c:pt>
              </c:strCache>
            </c:strRef>
          </c:tx>
          <c:spPr>
            <a:solidFill>
              <a:srgbClr val="92D050"/>
            </a:solidFill>
          </c:spPr>
          <c:val>
            <c:numRef>
              <c:f>Blad1!$B$3:$D$3</c:f>
              <c:numCache>
                <c:formatCode>0.00%</c:formatCode>
                <c:ptCount val="3"/>
                <c:pt idx="0">
                  <c:v>0.85714285714285765</c:v>
                </c:pt>
                <c:pt idx="1">
                  <c:v>0.9</c:v>
                </c:pt>
                <c:pt idx="2">
                  <c:v>0.48076923076923078</c:v>
                </c:pt>
              </c:numCache>
            </c:numRef>
          </c:val>
        </c:ser>
        <c:gapWidth val="75"/>
        <c:overlap val="-25"/>
        <c:axId val="78888960"/>
        <c:axId val="78890496"/>
      </c:barChart>
      <c:lineChart>
        <c:grouping val="standard"/>
        <c:ser>
          <c:idx val="2"/>
          <c:order val="2"/>
          <c:tx>
            <c:strRef>
              <c:f>Blad1!$A$4</c:f>
              <c:strCache>
                <c:ptCount val="1"/>
                <c:pt idx="0">
                  <c:v>Norm nv 3</c:v>
                </c:pt>
              </c:strCache>
            </c:strRef>
          </c:tx>
          <c:spPr>
            <a:ln w="44450">
              <a:solidFill>
                <a:srgbClr val="FF0000"/>
              </a:solidFill>
            </a:ln>
          </c:spPr>
          <c:marker>
            <c:symbol val="none"/>
          </c:marker>
          <c:val>
            <c:numRef>
              <c:f>Blad1!$B$4:$D$4</c:f>
              <c:numCache>
                <c:formatCode>0.0%</c:formatCode>
                <c:ptCount val="3"/>
                <c:pt idx="0">
                  <c:v>0.65300000000000158</c:v>
                </c:pt>
                <c:pt idx="1">
                  <c:v>0.65300000000000158</c:v>
                </c:pt>
                <c:pt idx="2">
                  <c:v>0.65300000000000158</c:v>
                </c:pt>
              </c:numCache>
            </c:numRef>
          </c:val>
        </c:ser>
        <c:marker val="1"/>
        <c:axId val="78888960"/>
        <c:axId val="78890496"/>
      </c:lineChart>
      <c:catAx>
        <c:axId val="78888960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1400"/>
            </a:pPr>
            <a:endParaRPr lang="nl-NL"/>
          </a:p>
        </c:txPr>
        <c:crossAx val="78890496"/>
        <c:crosses val="autoZero"/>
        <c:auto val="1"/>
        <c:lblAlgn val="ctr"/>
        <c:lblOffset val="100"/>
      </c:catAx>
      <c:valAx>
        <c:axId val="78890496"/>
        <c:scaling>
          <c:orientation val="minMax"/>
        </c:scaling>
        <c:axPos val="l"/>
        <c:majorGridlines/>
        <c:numFmt formatCode="0.00%" sourceLinked="1"/>
        <c:majorTickMark val="none"/>
        <c:tickLblPos val="nextTo"/>
        <c:spPr>
          <a:ln w="9525">
            <a:noFill/>
          </a:ln>
        </c:spPr>
        <c:crossAx val="78888960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/>
          </a:pPr>
          <a:endParaRPr lang="nl-NL"/>
        </a:p>
      </c:txPr>
    </c:legend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4F616-C340-4703-8F16-ECE7C89E5C89}" type="datetimeFigureOut">
              <a:rPr lang="nl-NL" smtClean="0"/>
              <a:pPr/>
              <a:t>17-9-2012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6B44B-2575-469D-86CE-B7DAAFFC3A76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Tijdelijke aanduiding voor notiti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nl-NL" smtClean="0"/>
          </a:p>
        </p:txBody>
      </p:sp>
      <p:sp>
        <p:nvSpPr>
          <p:cNvPr id="90116" name="Tijdelijke aanduiding voor dianumm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6237141-F517-4E75-9235-095269F9F95B}" type="slidenum">
              <a:rPr lang="nl-NL" smtClean="0"/>
              <a:pPr/>
              <a:t>6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0" y="5072063"/>
            <a:ext cx="9144000" cy="17859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 dirty="0"/>
          </a:p>
        </p:txBody>
      </p:sp>
      <p:pic>
        <p:nvPicPr>
          <p:cNvPr id="9" name="Picture 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5428952"/>
            <a:ext cx="1785938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57192"/>
            <a:ext cx="13335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470025"/>
          </a:xfrm>
        </p:spPr>
        <p:txBody>
          <a:bodyPr>
            <a:normAutofit/>
          </a:bodyPr>
          <a:lstStyle>
            <a:lvl1pPr>
              <a:defRPr sz="4000" b="1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0" hasCustomPrompt="1"/>
          </p:nvPr>
        </p:nvSpPr>
        <p:spPr>
          <a:xfrm>
            <a:off x="7235825" y="6021388"/>
            <a:ext cx="1908175" cy="836612"/>
          </a:xfrm>
        </p:spPr>
        <p:txBody>
          <a:bodyPr anchor="b" anchorCtr="0">
            <a:noAutofit/>
          </a:bodyPr>
          <a:lstStyle>
            <a:lvl1pPr algn="r">
              <a:buNone/>
              <a:defRPr sz="1100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>
              <a:defRPr sz="1200">
                <a:latin typeface="Arial" pitchFamily="34" charset="0"/>
                <a:cs typeface="Arial" pitchFamily="34" charset="0"/>
              </a:defRPr>
            </a:lvl2pPr>
            <a:lvl3pPr>
              <a:defRPr sz="1200">
                <a:latin typeface="Arial" pitchFamily="34" charset="0"/>
                <a:cs typeface="Arial" pitchFamily="34" charset="0"/>
              </a:defRPr>
            </a:lvl3pPr>
            <a:lvl4pPr>
              <a:defRPr sz="1200">
                <a:latin typeface="Arial" pitchFamily="34" charset="0"/>
                <a:cs typeface="Arial" pitchFamily="34" charset="0"/>
              </a:defRPr>
            </a:lvl4pPr>
            <a:lvl5pPr>
              <a:defRPr sz="12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datum, tijd, plaats in te voegen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58507"/>
            <a:ext cx="9144000" cy="2782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4620" y="1556792"/>
            <a:ext cx="6700614" cy="892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hthoek 10"/>
          <p:cNvSpPr/>
          <p:nvPr/>
        </p:nvSpPr>
        <p:spPr>
          <a:xfrm>
            <a:off x="2307271" y="1650229"/>
            <a:ext cx="144016" cy="504056"/>
          </a:xfrm>
          <a:prstGeom prst="rect">
            <a:avLst/>
          </a:prstGeom>
          <a:solidFill>
            <a:srgbClr val="FFFFFF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175770510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>
            <a:lvl1pPr marL="360000" indent="-358775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sz="1600">
                <a:latin typeface="Arial" pitchFamily="34" charset="0"/>
                <a:cs typeface="Arial" pitchFamily="34" charset="0"/>
              </a:defRPr>
            </a:lvl2pPr>
            <a:lvl3pPr>
              <a:defRPr sz="1400">
                <a:latin typeface="Arial" pitchFamily="34" charset="0"/>
                <a:cs typeface="Arial" pitchFamily="34" charset="0"/>
              </a:defRPr>
            </a:lvl3pPr>
            <a:lvl4pPr>
              <a:defRPr sz="1100">
                <a:latin typeface="Arial" pitchFamily="34" charset="0"/>
                <a:cs typeface="Arial" pitchFamily="34" charset="0"/>
              </a:defRPr>
            </a:lvl4pPr>
            <a:lvl5pPr>
              <a:defRPr sz="11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tekst in te voegen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2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22981250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781128"/>
          </a:xfrm>
        </p:spPr>
        <p:txBody>
          <a:bodyPr/>
          <a:lstStyle>
            <a:lvl1pPr marL="360000">
              <a:defRPr lang="nl-NL" sz="1800" kern="1200" dirty="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nl-NL" sz="14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142875" lvl="0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Klik om de modelstijlen te bewerken</a:t>
            </a:r>
          </a:p>
          <a:p>
            <a:pPr marL="142875" lvl="1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Tweede niveau</a:t>
            </a:r>
          </a:p>
          <a:p>
            <a:pPr marL="142875" lvl="2" indent="-358775" algn="l" defTabSz="914400" rtl="0" eaLnBrk="0" fontAlgn="base" latinLnBrk="0" hangingPunct="0">
              <a:spcBef>
                <a:spcPts val="600"/>
              </a:spcBef>
              <a:spcAft>
                <a:spcPct val="0"/>
              </a:spcAft>
              <a:buFont typeface="Arial" charset="0"/>
              <a:buChar char="•"/>
            </a:pPr>
            <a:r>
              <a:rPr lang="nl-NL" dirty="0" smtClean="0"/>
              <a:t>Derde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81128"/>
          </a:xfrm>
        </p:spPr>
        <p:txBody>
          <a:bodyPr vert="horz" lIns="91440" tIns="45720" rIns="91440" bIns="45720" rtlCol="0">
            <a:normAutofit/>
          </a:bodyPr>
          <a:lstStyle>
            <a:lvl1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algn="l" defTabSz="914400" rtl="0" latinLnBrk="0">
              <a:defRPr lang="nl-NL" sz="16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algn="l" defTabSz="914400" rtl="0" latinLnBrk="0">
              <a:buNone/>
              <a:defRPr lang="nl-NL" sz="1400" kern="1200" dirty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algn="l" defTabSz="914400" rtl="0" latinLnBrk="0">
              <a:defRPr lang="nl-NL" sz="1800" kern="1200" smtClean="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algn="l" defTabSz="914400" rtl="0" latinLnBrk="0">
              <a:defRPr lang="nl-NL" sz="1800"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11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82342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/>
          <p:cNvSpPr/>
          <p:nvPr/>
        </p:nvSpPr>
        <p:spPr>
          <a:xfrm>
            <a:off x="-6350" y="-1903"/>
            <a:ext cx="9150350" cy="1147853"/>
          </a:xfrm>
          <a:prstGeom prst="rect">
            <a:avLst/>
          </a:prstGeom>
          <a:solidFill>
            <a:srgbClr val="319BF3">
              <a:alpha val="85098"/>
            </a:srgbClr>
          </a:solidFill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pPr marL="540000" lvl="2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/>
            </a:pPr>
            <a:endParaRPr lang="nl-NL" sz="28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9" name="Tijdelijke aanduiding voor tekst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9846" y="313566"/>
            <a:ext cx="8288618" cy="523220"/>
          </a:xfrm>
          <a:noFill/>
        </p:spPr>
        <p:txBody>
          <a:bodyPr wrap="square" rtlCol="0">
            <a:spAutoFit/>
          </a:bodyPr>
          <a:lstStyle>
            <a:lvl1pPr marL="0" algn="l" defTabSz="914400" rtl="0" eaLnBrk="1" latinLnBrk="0" hangingPunct="1">
              <a:buNone/>
              <a:defRPr lang="nl-NL" sz="28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algn="l" defTabSz="914400" rtl="0" eaLnBrk="1" latinLnBrk="0" hangingPunct="1">
              <a:defRPr lang="nl-NL" sz="3200" kern="120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algn="l" defTabSz="914400" rtl="0" eaLnBrk="1" latinLnBrk="0" hangingPunct="1">
              <a:defRPr lang="nl-NL" sz="32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voor dia titel</a:t>
            </a:r>
            <a:endParaRPr lang="nl-NL" dirty="0"/>
          </a:p>
        </p:txBody>
      </p:sp>
    </p:spTree>
    <p:extLst>
      <p:ext uri="{BB962C8B-B14F-4D97-AF65-F5344CB8AC3E}">
        <p14:creationId xmlns="" xmlns:p14="http://schemas.microsoft.com/office/powerpoint/2010/main" val="39900476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3E06C0-ABD7-4DFE-A83C-DAF4197A77FB}" type="datetimeFigureOut">
              <a:rPr lang="nl-NL" smtClean="0"/>
              <a:pPr/>
              <a:t>17-9-2012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DB3-7020-4F69-8D4D-D22B61CE1A4E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="" xmlns:p14="http://schemas.microsoft.com/office/powerpoint/2010/main" val="2179269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jpeg"/><Relationship Id="rId7" Type="http://schemas.openxmlformats.org/officeDocument/2006/relationships/image" Target="../media/image11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emf"/><Relationship Id="rId5" Type="http://schemas.openxmlformats.org/officeDocument/2006/relationships/image" Target="../media/image9.wmf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2800" dirty="0" smtClean="0"/>
              <a:t>Plan van aanpak</a:t>
            </a:r>
            <a:br>
              <a:rPr lang="nl-NL" sz="2800" dirty="0" smtClean="0"/>
            </a:br>
            <a:r>
              <a:rPr lang="nl-NL" dirty="0" smtClean="0"/>
              <a:t>&lt;projectnaam</a:t>
            </a:r>
            <a:r>
              <a:rPr lang="nl-NL" dirty="0" smtClean="0"/>
              <a:t>&gt;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3851920" y="5733256"/>
            <a:ext cx="2562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 smtClean="0"/>
              <a:t>&lt;Logo school&gt;</a:t>
            </a:r>
            <a:endParaRPr lang="nl-NL" sz="3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5770324" cy="515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/>
          <p:nvPr/>
        </p:nvSpPr>
        <p:spPr>
          <a:xfrm>
            <a:off x="6271617" y="1888257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271617" y="22580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271617" y="262762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6271617" y="2987660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271617" y="4096355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271617" y="4437112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kstvak 11"/>
          <p:cNvSpPr txBox="1"/>
          <p:nvPr/>
        </p:nvSpPr>
        <p:spPr>
          <a:xfrm>
            <a:off x="6271617" y="4831293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6271617" y="520085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271617" y="5560898"/>
            <a:ext cx="2260823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nl-NL" sz="1400" dirty="0" smtClean="0">
                <a:latin typeface="Arial" pitchFamily="34" charset="0"/>
                <a:cs typeface="Arial" pitchFamily="34" charset="0"/>
              </a:rPr>
              <a:t>&lt;datum en tijd&gt;</a:t>
            </a:r>
            <a:endParaRPr lang="nl-NL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hthoek 14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Vul hier de planning in van de sessies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&lt;afspraken&gt;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Planning en afspraken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Contactgegevens</a:t>
            </a:r>
            <a:endParaRPr lang="nl-NL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268760"/>
            <a:ext cx="4873269" cy="395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57188" y="4470504"/>
            <a:ext cx="828675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endParaRPr lang="nl-NL" sz="1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/>
            <a:endParaRPr lang="nl-NL" sz="1600" dirty="0" smtClean="0"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eaLnBrk="0" hangingPunct="0"/>
            <a:r>
              <a:rPr lang="nl-NL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&lt;contactgegevens projectleider&gt;</a:t>
            </a:r>
          </a:p>
          <a:p>
            <a:pPr eaLnBrk="0" hangingPunct="0"/>
            <a:r>
              <a:rPr lang="nl-NL" sz="16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&lt;contactgegevens werkgroepleden&gt;</a:t>
            </a:r>
            <a:endParaRPr lang="nl-NL" sz="1800" dirty="0">
              <a:latin typeface="Arial" pitchFamily="34" charset="0"/>
              <a:ea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Bijlage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Opening</a:t>
            </a:r>
            <a:endParaRPr lang="nl-NL" dirty="0"/>
          </a:p>
          <a:p>
            <a:r>
              <a:rPr lang="nl-NL" dirty="0" smtClean="0"/>
              <a:t>Aanleiding / doelstelling</a:t>
            </a:r>
            <a:endParaRPr lang="nl-NL" dirty="0"/>
          </a:p>
          <a:p>
            <a:r>
              <a:rPr lang="nl-NL" dirty="0" smtClean="0"/>
              <a:t>Formuleren van acties per oorzaak/cluster</a:t>
            </a:r>
            <a:endParaRPr lang="nl-NL" dirty="0" smtClean="0"/>
          </a:p>
          <a:p>
            <a:r>
              <a:rPr lang="nl-NL" dirty="0" smtClean="0"/>
              <a:t>Planning en afspraken</a:t>
            </a:r>
          </a:p>
          <a:p>
            <a:r>
              <a:rPr lang="nl-NL" dirty="0" smtClean="0"/>
              <a:t>Sluiting</a:t>
            </a:r>
            <a:endParaRPr lang="nl-NL" dirty="0"/>
          </a:p>
          <a:p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Agenda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&lt;Beschrijving probleem / aanleiding project&gt;</a:t>
            </a:r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smtClean="0"/>
              <a:t>Aanleiding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>
          <a:xfrm>
            <a:off x="459846" y="313566"/>
            <a:ext cx="8288618" cy="523220"/>
          </a:xfrm>
        </p:spPr>
        <p:txBody>
          <a:bodyPr/>
          <a:lstStyle/>
          <a:p>
            <a:r>
              <a:rPr lang="nl-NL" dirty="0"/>
              <a:t>Hoe meten we ons probleem? 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hthoek 5"/>
          <p:cNvSpPr/>
          <p:nvPr/>
        </p:nvSpPr>
        <p:spPr>
          <a:xfrm>
            <a:off x="6012160" y="188640"/>
            <a:ext cx="2952328" cy="123139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round/>
            <a:headEnd/>
            <a:tailEnd/>
          </a:ln>
        </p:spPr>
        <p:txBody>
          <a:bodyPr wrap="square" lIns="0" tIns="0" rIns="0" bIns="0" rtlCol="0" anchor="ctr">
            <a:normAutofit/>
          </a:bodyPr>
          <a:lstStyle/>
          <a:p>
            <a:pPr marL="180000" defTabSz="914400" rtl="0" eaLnBrk="1" fontAlgn="base" latinLnBrk="0" hangingPunct="1">
              <a:spcBef>
                <a:spcPct val="0"/>
              </a:spcBef>
              <a:spcAft>
                <a:spcPct val="0"/>
              </a:spcAft>
            </a:pPr>
            <a:r>
              <a:rPr lang="nl-NL" sz="2000" kern="120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Voeg hier de nulmeting in</a:t>
            </a:r>
            <a:endParaRPr lang="nl-NL" sz="2000" kern="1200" dirty="0"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dirty="0" smtClean="0"/>
              <a:t>Doelstelling</a:t>
            </a:r>
            <a:endParaRPr lang="nl-NL" dirty="0"/>
          </a:p>
          <a:p>
            <a:pPr>
              <a:buNone/>
            </a:pPr>
            <a:r>
              <a:rPr lang="nl-NL" dirty="0" smtClean="0"/>
              <a:t>&lt; formuleer hier de doelstelling van het project en de analyse&gt;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/>
              <a:t>Scope</a:t>
            </a:r>
            <a:endParaRPr lang="nl-NL" b="1" dirty="0"/>
          </a:p>
          <a:p>
            <a:pPr>
              <a:buNone/>
            </a:pPr>
            <a:r>
              <a:rPr lang="nl-NL" dirty="0" smtClean="0"/>
              <a:t>&lt;Beschrijf hier wat de reikwijdte van het project / de analyse is&gt;</a:t>
            </a:r>
            <a:endParaRPr lang="nl-NL" dirty="0"/>
          </a:p>
        </p:txBody>
      </p:sp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Doelstelling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ijdelijke aanduiding voor tekst 15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Status</a:t>
            </a:r>
            <a:endParaRPr lang="nl-NL" dirty="0"/>
          </a:p>
        </p:txBody>
      </p:sp>
      <p:pic>
        <p:nvPicPr>
          <p:cNvPr id="13" name="Picture 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916942"/>
            <a:ext cx="4032250" cy="396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4932370" y="1269242"/>
            <a:ext cx="3024187" cy="1168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Waarom start ik een project?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doelstelling? 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Wie zijn er bij betrokken?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Wanneer wil ik dit bereiken?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 Wat is de scope?</a:t>
            </a: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6300795" y="3501268"/>
            <a:ext cx="2591691" cy="52321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Weten wat en hoe je meet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Bespreken definities</a:t>
            </a: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323857" y="5858718"/>
            <a:ext cx="2447925" cy="5238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Verbeteringen formuleren en eventuele risico’s inschatten</a:t>
            </a:r>
          </a:p>
        </p:txBody>
      </p:sp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179395" y="2059831"/>
            <a:ext cx="2555875" cy="73977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bg1">
                <a:lumMod val="85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 algn="r"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Zorg dragen voor overdracht van projectorganisatie naar staande organisatie</a:t>
            </a:r>
          </a:p>
        </p:txBody>
      </p:sp>
      <p:sp>
        <p:nvSpPr>
          <p:cNvPr id="18" name="Text Box 8"/>
          <p:cNvSpPr txBox="1">
            <a:spLocks noChangeArrowheads="1"/>
          </p:cNvSpPr>
          <p:nvPr/>
        </p:nvSpPr>
        <p:spPr bwMode="auto">
          <a:xfrm>
            <a:off x="5364163" y="5787281"/>
            <a:ext cx="3529012" cy="954087"/>
          </a:xfrm>
          <a:prstGeom prst="rect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  <p:txBody>
          <a:bodyPr lIns="91429" tIns="45715" rIns="91429" bIns="45715">
            <a:spAutoFit/>
          </a:bodyPr>
          <a:lstStyle/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In teamverband op zoek naar de belangrijke oorzaken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Focus aanbrengen</a:t>
            </a:r>
          </a:p>
          <a:p>
            <a:pPr>
              <a:buFont typeface="Symbol" pitchFamily="18" charset="2"/>
              <a:buChar char=""/>
              <a:defRPr/>
            </a:pPr>
            <a:r>
              <a:rPr lang="nl-NL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 High level plan van aanpak</a:t>
            </a:r>
          </a:p>
        </p:txBody>
      </p:sp>
      <p:cxnSp>
        <p:nvCxnSpPr>
          <p:cNvPr id="19" name="Vorm 22"/>
          <p:cNvCxnSpPr>
            <a:endCxn id="14" idx="1"/>
          </p:cNvCxnSpPr>
          <p:nvPr/>
        </p:nvCxnSpPr>
        <p:spPr>
          <a:xfrm flipV="1">
            <a:off x="4284663" y="1853445"/>
            <a:ext cx="647700" cy="56673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Vorm 22"/>
          <p:cNvCxnSpPr>
            <a:endCxn id="15" idx="1"/>
          </p:cNvCxnSpPr>
          <p:nvPr/>
        </p:nvCxnSpPr>
        <p:spPr>
          <a:xfrm>
            <a:off x="5580070" y="3501267"/>
            <a:ext cx="720725" cy="26160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Vorm 22"/>
          <p:cNvCxnSpPr/>
          <p:nvPr/>
        </p:nvCxnSpPr>
        <p:spPr>
          <a:xfrm rot="16200000" flipH="1">
            <a:off x="5003807" y="5301506"/>
            <a:ext cx="504825" cy="358775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Vorm 22"/>
          <p:cNvCxnSpPr>
            <a:endCxn id="16" idx="0"/>
          </p:cNvCxnSpPr>
          <p:nvPr/>
        </p:nvCxnSpPr>
        <p:spPr>
          <a:xfrm rot="10800000" flipV="1">
            <a:off x="1547813" y="5228481"/>
            <a:ext cx="1079500" cy="630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Vorm 22"/>
          <p:cNvCxnSpPr>
            <a:endCxn id="17" idx="2"/>
          </p:cNvCxnSpPr>
          <p:nvPr/>
        </p:nvCxnSpPr>
        <p:spPr>
          <a:xfrm rot="10800000">
            <a:off x="1457331" y="2799606"/>
            <a:ext cx="666750" cy="503237"/>
          </a:xfrm>
          <a:prstGeom prst="curved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hthoek 9"/>
          <p:cNvSpPr>
            <a:spLocks noChangeArrowheads="1"/>
          </p:cNvSpPr>
          <p:nvPr/>
        </p:nvSpPr>
        <p:spPr bwMode="auto">
          <a:xfrm>
            <a:off x="1258888" y="1383556"/>
            <a:ext cx="2089150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42875" indent="-358775" eaLnBrk="0" hangingPunct="0">
              <a:spcBef>
                <a:spcPts val="600"/>
              </a:spcBef>
            </a:pPr>
            <a:r>
              <a:rPr lang="nl-NL">
                <a:latin typeface="Arial" pitchFamily="34" charset="0"/>
                <a:cs typeface="Arial" pitchFamily="34" charset="0"/>
              </a:rPr>
              <a:t>STARTPUNT</a:t>
            </a:r>
          </a:p>
        </p:txBody>
      </p:sp>
      <p:sp>
        <p:nvSpPr>
          <p:cNvPr id="25" name="PIJL-OMLAAG 24"/>
          <p:cNvSpPr/>
          <p:nvPr/>
        </p:nvSpPr>
        <p:spPr>
          <a:xfrm rot="19478399">
            <a:off x="3132138" y="1718508"/>
            <a:ext cx="360362" cy="360363"/>
          </a:xfrm>
          <a:prstGeom prst="downArrow">
            <a:avLst/>
          </a:prstGeom>
          <a:solidFill>
            <a:schemeClr val="tx1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NL"/>
          </a:p>
        </p:txBody>
      </p:sp>
      <p:sp>
        <p:nvSpPr>
          <p:cNvPr id="26" name="Ovaal 25"/>
          <p:cNvSpPr/>
          <p:nvPr/>
        </p:nvSpPr>
        <p:spPr>
          <a:xfrm>
            <a:off x="7812484" y="227668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7" name="Ovaal 26"/>
          <p:cNvSpPr/>
          <p:nvPr/>
        </p:nvSpPr>
        <p:spPr>
          <a:xfrm>
            <a:off x="8676580" y="3904280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Gereedschappen analyseerfase</a:t>
            </a:r>
            <a:endParaRPr lang="nl-NL" dirty="0"/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3425" y="1412776"/>
            <a:ext cx="5137150" cy="518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ep 38"/>
          <p:cNvGrpSpPr/>
          <p:nvPr/>
        </p:nvGrpSpPr>
        <p:grpSpPr>
          <a:xfrm>
            <a:off x="251520" y="2420888"/>
            <a:ext cx="3473962" cy="2732094"/>
            <a:chOff x="251520" y="2420888"/>
            <a:chExt cx="3473962" cy="2732094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717032"/>
              <a:ext cx="1914600" cy="1435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4" name="Groep 34"/>
            <p:cNvGrpSpPr/>
            <p:nvPr/>
          </p:nvGrpSpPr>
          <p:grpSpPr>
            <a:xfrm>
              <a:off x="2109441" y="2420888"/>
              <a:ext cx="1616041" cy="1840718"/>
              <a:chOff x="2109441" y="2420888"/>
              <a:chExt cx="1616041" cy="1840718"/>
            </a:xfrm>
          </p:grpSpPr>
          <p:sp>
            <p:nvSpPr>
              <p:cNvPr id="25" name="Ovaal 24"/>
              <p:cNvSpPr/>
              <p:nvPr/>
            </p:nvSpPr>
            <p:spPr>
              <a:xfrm>
                <a:off x="2267744" y="2420888"/>
                <a:ext cx="1457738" cy="165618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26" name="Rechte verbindingslijn met pijl 25"/>
              <p:cNvCxnSpPr>
                <a:stCxn id="25" idx="3"/>
              </p:cNvCxnSpPr>
              <p:nvPr/>
            </p:nvCxnSpPr>
            <p:spPr>
              <a:xfrm flipH="1">
                <a:off x="2109441" y="3834530"/>
                <a:ext cx="371784" cy="42707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" name="Groep 51"/>
          <p:cNvGrpSpPr/>
          <p:nvPr/>
        </p:nvGrpSpPr>
        <p:grpSpPr>
          <a:xfrm>
            <a:off x="5353202" y="1556792"/>
            <a:ext cx="3683294" cy="3223280"/>
            <a:chOff x="5353202" y="1556792"/>
            <a:chExt cx="3683294" cy="3223280"/>
          </a:xfrm>
        </p:grpSpPr>
        <p:cxnSp>
          <p:nvCxnSpPr>
            <p:cNvPr id="28" name="Rechte verbindingslijn met pijl 27"/>
            <p:cNvCxnSpPr>
              <a:endCxn id="29" idx="1"/>
            </p:cNvCxnSpPr>
            <p:nvPr/>
          </p:nvCxnSpPr>
          <p:spPr>
            <a:xfrm flipV="1">
              <a:off x="6660232" y="2176089"/>
              <a:ext cx="576064" cy="676847"/>
            </a:xfrm>
            <a:prstGeom prst="straightConnector1">
              <a:avLst/>
            </a:prstGeom>
            <a:ln w="38100">
              <a:solidFill>
                <a:srgbClr val="0194E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9" name="Picture 3">
              <a:hlinkClick r:id="" action="ppaction://noaction"/>
            </p:cNvPr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7236296" y="1556792"/>
              <a:ext cx="1763688" cy="12385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" name="Groep 46"/>
            <p:cNvGrpSpPr/>
            <p:nvPr/>
          </p:nvGrpSpPr>
          <p:grpSpPr>
            <a:xfrm>
              <a:off x="5353202" y="2687148"/>
              <a:ext cx="3683294" cy="2092924"/>
              <a:chOff x="5353202" y="2687148"/>
              <a:chExt cx="3683294" cy="2092924"/>
            </a:xfrm>
          </p:grpSpPr>
          <p:grpSp>
            <p:nvGrpSpPr>
              <p:cNvPr id="7" name="Groep 55"/>
              <p:cNvGrpSpPr/>
              <p:nvPr/>
            </p:nvGrpSpPr>
            <p:grpSpPr>
              <a:xfrm>
                <a:off x="5353202" y="2687148"/>
                <a:ext cx="1883094" cy="1533940"/>
                <a:chOff x="3697018" y="2183092"/>
                <a:chExt cx="1883094" cy="1533940"/>
              </a:xfrm>
            </p:grpSpPr>
            <p:sp>
              <p:nvSpPr>
                <p:cNvPr id="33" name="Ovaal 32"/>
                <p:cNvSpPr/>
                <p:nvPr/>
              </p:nvSpPr>
              <p:spPr>
                <a:xfrm>
                  <a:off x="3697018" y="2183092"/>
                  <a:ext cx="1512168" cy="1147934"/>
                </a:xfrm>
                <a:prstGeom prst="ellipse">
                  <a:avLst/>
                </a:prstGeom>
                <a:noFill/>
                <a:ln w="38100">
                  <a:solidFill>
                    <a:srgbClr val="0194E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34" name="Rechte verbindingslijn met pijl 33"/>
                <p:cNvCxnSpPr>
                  <a:stCxn id="33" idx="5"/>
                </p:cNvCxnSpPr>
                <p:nvPr/>
              </p:nvCxnSpPr>
              <p:spPr>
                <a:xfrm>
                  <a:off x="4987734" y="3162915"/>
                  <a:ext cx="592378" cy="554117"/>
                </a:xfrm>
                <a:prstGeom prst="straightConnector1">
                  <a:avLst/>
                </a:prstGeom>
                <a:ln w="38100">
                  <a:solidFill>
                    <a:srgbClr val="0194EF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32" name="Picture 18">
                <a:hlinkClick r:id="" action="ppaction://noaction"/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333530" y="3645024"/>
                <a:ext cx="1702966" cy="11350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8" name="Groep 68"/>
          <p:cNvGrpSpPr/>
          <p:nvPr/>
        </p:nvGrpSpPr>
        <p:grpSpPr>
          <a:xfrm>
            <a:off x="323528" y="980728"/>
            <a:ext cx="4986130" cy="1872208"/>
            <a:chOff x="323528" y="980728"/>
            <a:chExt cx="4986130" cy="1872208"/>
          </a:xfrm>
        </p:grpSpPr>
        <p:grpSp>
          <p:nvGrpSpPr>
            <p:cNvPr id="9" name="Groep 67"/>
            <p:cNvGrpSpPr/>
            <p:nvPr/>
          </p:nvGrpSpPr>
          <p:grpSpPr>
            <a:xfrm>
              <a:off x="323528" y="980728"/>
              <a:ext cx="4986130" cy="1837256"/>
              <a:chOff x="323528" y="980728"/>
              <a:chExt cx="4986130" cy="1837256"/>
            </a:xfrm>
          </p:grpSpPr>
          <p:sp>
            <p:nvSpPr>
              <p:cNvPr id="39" name="Ovaal 38"/>
              <p:cNvSpPr/>
              <p:nvPr/>
            </p:nvSpPr>
            <p:spPr>
              <a:xfrm>
                <a:off x="3851920" y="1484784"/>
                <a:ext cx="1457738" cy="800472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pic>
            <p:nvPicPr>
              <p:cNvPr id="40" name="Picture 2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23528" y="980728"/>
                <a:ext cx="1863304" cy="18372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  <a:scene3d>
                <a:camera prst="perspectiveContrastingRightFacing"/>
                <a:lightRig rig="threePt" dir="t"/>
              </a:scene3d>
            </p:spPr>
          </p:pic>
          <p:cxnSp>
            <p:nvCxnSpPr>
              <p:cNvPr id="41" name="Rechte verbindingslijn met pijl 40"/>
              <p:cNvCxnSpPr>
                <a:stCxn id="39" idx="2"/>
              </p:cNvCxnSpPr>
              <p:nvPr/>
            </p:nvCxnSpPr>
            <p:spPr>
              <a:xfrm flipH="1" flipV="1">
                <a:off x="1813925" y="1637184"/>
                <a:ext cx="2037995" cy="247836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8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331640" y="1988840"/>
              <a:ext cx="864096" cy="8640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0" name="Groep 46"/>
          <p:cNvGrpSpPr/>
          <p:nvPr/>
        </p:nvGrpSpPr>
        <p:grpSpPr>
          <a:xfrm>
            <a:off x="3798766" y="3955011"/>
            <a:ext cx="5309738" cy="2930373"/>
            <a:chOff x="3798766" y="3955011"/>
            <a:chExt cx="5309738" cy="2930373"/>
          </a:xfrm>
        </p:grpSpPr>
        <p:pic>
          <p:nvPicPr>
            <p:cNvPr id="43" name="Picture 4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200273" y="5107260"/>
              <a:ext cx="1908231" cy="1778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1" name="Groep 65"/>
            <p:cNvGrpSpPr/>
            <p:nvPr/>
          </p:nvGrpSpPr>
          <p:grpSpPr>
            <a:xfrm>
              <a:off x="3798766" y="3955011"/>
              <a:ext cx="3542196" cy="1813401"/>
              <a:chOff x="3798766" y="3955011"/>
              <a:chExt cx="3542196" cy="1813401"/>
            </a:xfrm>
          </p:grpSpPr>
          <p:grpSp>
            <p:nvGrpSpPr>
              <p:cNvPr id="12" name="Groep 23"/>
              <p:cNvGrpSpPr/>
              <p:nvPr/>
            </p:nvGrpSpPr>
            <p:grpSpPr>
              <a:xfrm>
                <a:off x="3812570" y="3972406"/>
                <a:ext cx="3528392" cy="1796006"/>
                <a:chOff x="3884578" y="2820278"/>
                <a:chExt cx="3528392" cy="1796006"/>
              </a:xfrm>
            </p:grpSpPr>
            <p:sp>
              <p:nvSpPr>
                <p:cNvPr id="48" name="Ovaal 47"/>
                <p:cNvSpPr/>
                <p:nvPr/>
              </p:nvSpPr>
              <p:spPr>
                <a:xfrm>
                  <a:off x="3884578" y="2820278"/>
                  <a:ext cx="1512168" cy="1147934"/>
                </a:xfrm>
                <a:prstGeom prst="ellipse">
                  <a:avLst/>
                </a:prstGeom>
                <a:no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nl-NL"/>
                </a:p>
              </p:txBody>
            </p:sp>
            <p:cxnSp>
              <p:nvCxnSpPr>
                <p:cNvPr id="49" name="Rechte verbindingslijn met pijl 48"/>
                <p:cNvCxnSpPr>
                  <a:stCxn id="48" idx="6"/>
                </p:cNvCxnSpPr>
                <p:nvPr/>
              </p:nvCxnSpPr>
              <p:spPr>
                <a:xfrm>
                  <a:off x="5396746" y="3394245"/>
                  <a:ext cx="2016224" cy="1222039"/>
                </a:xfrm>
                <a:prstGeom prst="straightConnector1">
                  <a:avLst/>
                </a:prstGeom>
                <a:ln w="38100">
                  <a:noFill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6" name="Ovaal 45"/>
              <p:cNvSpPr/>
              <p:nvPr/>
            </p:nvSpPr>
            <p:spPr>
              <a:xfrm>
                <a:off x="3798766" y="3955011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47" name="Rechte verbindingslijn met pijl 46"/>
              <p:cNvCxnSpPr>
                <a:stCxn id="46" idx="5"/>
              </p:cNvCxnSpPr>
              <p:nvPr/>
            </p:nvCxnSpPr>
            <p:spPr>
              <a:xfrm>
                <a:off x="5089482" y="4934834"/>
                <a:ext cx="2218822" cy="831352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ep 42"/>
          <p:cNvGrpSpPr/>
          <p:nvPr/>
        </p:nvGrpSpPr>
        <p:grpSpPr>
          <a:xfrm>
            <a:off x="3801684" y="188640"/>
            <a:ext cx="3377691" cy="3600400"/>
            <a:chOff x="3801684" y="188640"/>
            <a:chExt cx="3377691" cy="3600400"/>
          </a:xfrm>
        </p:grpSpPr>
        <p:grpSp>
          <p:nvGrpSpPr>
            <p:cNvPr id="14" name="Groep 42"/>
            <p:cNvGrpSpPr/>
            <p:nvPr/>
          </p:nvGrpSpPr>
          <p:grpSpPr>
            <a:xfrm>
              <a:off x="3801684" y="1772818"/>
              <a:ext cx="2066460" cy="2016222"/>
              <a:chOff x="3801684" y="1772818"/>
              <a:chExt cx="2066460" cy="2016222"/>
            </a:xfrm>
          </p:grpSpPr>
          <p:sp>
            <p:nvSpPr>
              <p:cNvPr id="53" name="Ovaal 52"/>
              <p:cNvSpPr/>
              <p:nvPr/>
            </p:nvSpPr>
            <p:spPr>
              <a:xfrm>
                <a:off x="3801684" y="2641106"/>
                <a:ext cx="1512168" cy="1147934"/>
              </a:xfrm>
              <a:prstGeom prst="ellipse">
                <a:avLst/>
              </a:prstGeom>
              <a:noFill/>
              <a:ln w="38100">
                <a:solidFill>
                  <a:srgbClr val="0194E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/>
              </a:p>
            </p:txBody>
          </p:sp>
          <p:cxnSp>
            <p:nvCxnSpPr>
              <p:cNvPr id="54" name="Rechte verbindingslijn met pijl 53"/>
              <p:cNvCxnSpPr>
                <a:stCxn id="53" idx="7"/>
              </p:cNvCxnSpPr>
              <p:nvPr/>
            </p:nvCxnSpPr>
            <p:spPr>
              <a:xfrm flipV="1">
                <a:off x="5092400" y="1772818"/>
                <a:ext cx="775744" cy="1036399"/>
              </a:xfrm>
              <a:prstGeom prst="straightConnector1">
                <a:avLst/>
              </a:prstGeom>
              <a:ln w="38100">
                <a:solidFill>
                  <a:srgbClr val="0194EF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2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580112" y="188640"/>
              <a:ext cx="1599263" cy="1584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484783"/>
            <a:ext cx="4640674" cy="507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jdelijke aanduiding voor tekst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High level plan van aanpak</a:t>
            </a:r>
            <a:endParaRPr lang="nl-NL" dirty="0"/>
          </a:p>
        </p:txBody>
      </p:sp>
      <p:sp>
        <p:nvSpPr>
          <p:cNvPr id="26" name="Ovaal 25"/>
          <p:cNvSpPr/>
          <p:nvPr/>
        </p:nvSpPr>
        <p:spPr>
          <a:xfrm>
            <a:off x="2915816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7" name="Ovaal 26"/>
          <p:cNvSpPr/>
          <p:nvPr/>
        </p:nvSpPr>
        <p:spPr>
          <a:xfrm>
            <a:off x="4427860" y="191683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28" name="Ovaal 27"/>
          <p:cNvSpPr/>
          <p:nvPr/>
        </p:nvSpPr>
        <p:spPr>
          <a:xfrm>
            <a:off x="4428108" y="3141092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sp>
        <p:nvSpPr>
          <p:cNvPr id="37" name="Ovaal 36"/>
          <p:cNvSpPr/>
          <p:nvPr/>
        </p:nvSpPr>
        <p:spPr>
          <a:xfrm>
            <a:off x="4427984" y="4509244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5733256"/>
            <a:ext cx="2664296" cy="1005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Ovaal 21"/>
          <p:cNvSpPr/>
          <p:nvPr/>
        </p:nvSpPr>
        <p:spPr>
          <a:xfrm>
            <a:off x="6012284" y="3140968"/>
            <a:ext cx="215900" cy="215900"/>
          </a:xfrm>
          <a:prstGeom prst="ellipse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4400" b="1" dirty="0">
                <a:solidFill>
                  <a:srgbClr val="00B050"/>
                </a:solidFill>
                <a:latin typeface="Arial" pitchFamily="34" charset="0"/>
                <a:ea typeface="ＭＳ Ｐゴシック"/>
                <a:cs typeface="Arial" pitchFamily="34" charset="0"/>
                <a:sym typeface="Wingdings"/>
              </a:rPr>
              <a:t></a:t>
            </a:r>
            <a:endParaRPr lang="nl-NL" sz="4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tekst 10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nl-NL" dirty="0" smtClean="0"/>
              <a:t>Hig</a:t>
            </a:r>
            <a:r>
              <a:rPr lang="nl-NL" dirty="0" smtClean="0"/>
              <a:t>h level plan van aanpak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Formuleren van acties per oorzaak / cluster</a:t>
            </a:r>
            <a:endParaRPr lang="nl-N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lus Delta Onderwijs MBO beter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379BFF"/>
        </a:solidFill>
        <a:ln w="9525">
          <a:noFill/>
          <a:round/>
          <a:headEnd/>
          <a:tailEnd/>
        </a:ln>
      </a:spPr>
      <a:bodyPr wrap="none" anchor="ctr"/>
      <a:lstStyle>
        <a:defPPr marL="540000" algn="l" defTabSz="914400" rtl="0" eaLnBrk="1" fontAlgn="base" latinLnBrk="0" hangingPunct="1">
          <a:spcBef>
            <a:spcPct val="0"/>
          </a:spcBef>
          <a:spcAft>
            <a:spcPct val="0"/>
          </a:spcAft>
          <a:defRPr sz="2800" kern="1200" dirty="0">
            <a:solidFill>
              <a:schemeClr val="bg1"/>
            </a:solidFill>
            <a:latin typeface="Arial" pitchFamily="34" charset="0"/>
            <a:ea typeface="+mn-ea"/>
            <a:cs typeface="Arial" pitchFamily="34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Plus Delta Onderwijs MBO beter</Template>
  <TotalTime>125</TotalTime>
  <Words>249</Words>
  <Application>Microsoft Office PowerPoint</Application>
  <PresentationFormat>Diavoorstelling (4:3)</PresentationFormat>
  <Paragraphs>64</Paragraphs>
  <Slides>13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Plus Delta Onderwijs MBO beter</vt:lpstr>
      <vt:lpstr>Plan van aanpak &lt;projectnaam&gt;</vt:lpstr>
      <vt:lpstr>Dia 2</vt:lpstr>
      <vt:lpstr>Dia 3</vt:lpstr>
      <vt:lpstr>Dia 4</vt:lpstr>
      <vt:lpstr>Dia 5</vt:lpstr>
      <vt:lpstr>Dia 6</vt:lpstr>
      <vt:lpstr>Dia 7</vt:lpstr>
      <vt:lpstr>Dia 8</vt:lpstr>
      <vt:lpstr>Dia 9</vt:lpstr>
      <vt:lpstr>Dia 10</vt:lpstr>
      <vt:lpstr>Dia 11</vt:lpstr>
      <vt:lpstr>Dia 12</vt:lpstr>
      <vt:lpstr>Dia 13</vt:lpstr>
    </vt:vector>
  </TitlesOfParts>
  <Manager>Van de Lindeloof</Manager>
  <Company>Plus Delta Onderwijs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MBObeter formats</dc:title>
  <dc:subject>MBObeter</dc:subject>
  <dc:creator>Van de Lindeloof</dc:creator>
  <cp:lastModifiedBy>Van de Lindeloof</cp:lastModifiedBy>
  <cp:revision>29</cp:revision>
  <dcterms:created xsi:type="dcterms:W3CDTF">2012-08-03T06:42:39Z</dcterms:created>
  <dcterms:modified xsi:type="dcterms:W3CDTF">2012-09-17T09:54:18Z</dcterms:modified>
  <cp:version>1.0</cp:version>
</cp:coreProperties>
</file>