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73" r:id="rId7"/>
    <p:sldId id="274" r:id="rId8"/>
    <p:sldId id="279" r:id="rId9"/>
    <p:sldId id="280" r:id="rId10"/>
    <p:sldId id="268" r:id="rId11"/>
    <p:sldId id="271" r:id="rId12"/>
    <p:sldId id="269" r:id="rId13"/>
    <p:sldId id="270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8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%20de%20Lindeloof\Dropbox\Plus%20Delta%20Onderwijs\1.%20Projecten\01.%20RijnIJssel\2.%20Reizen\1.%20Definieerfase\Tab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title>
      <c:tx>
        <c:rich>
          <a:bodyPr/>
          <a:lstStyle/>
          <a:p>
            <a:pPr>
              <a:defRPr/>
            </a:pPr>
            <a:r>
              <a:rPr lang="nl-NL" dirty="0" smtClean="0"/>
              <a:t>Voorbeeld grafiek nulmeting</a:t>
            </a:r>
            <a:endParaRPr lang="nl-NL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Blad1!$A$2</c:f>
              <c:strCache>
                <c:ptCount val="1"/>
                <c:pt idx="0">
                  <c:v>Leisure &amp; hospitality nv 3</c:v>
                </c:pt>
              </c:strCache>
            </c:strRef>
          </c:tx>
          <c:cat>
            <c:strRef>
              <c:f>Blad1!$B$1:$D$1</c:f>
              <c:strCache>
                <c:ptCount val="3"/>
                <c:pt idx="0">
                  <c:v>JR 2008-2009</c:v>
                </c:pt>
                <c:pt idx="1">
                  <c:v>JR 2009-2010</c:v>
                </c:pt>
                <c:pt idx="2">
                  <c:v>JR 2010-2011</c:v>
                </c:pt>
              </c:strCache>
            </c:strRef>
          </c:cat>
          <c:val>
            <c:numRef>
              <c:f>Blad1!$B$2:$D$2</c:f>
              <c:numCache>
                <c:formatCode>0.00%</c:formatCode>
                <c:ptCount val="3"/>
                <c:pt idx="0">
                  <c:v>0.66666666666666663</c:v>
                </c:pt>
                <c:pt idx="1">
                  <c:v>0.64705882352941424</c:v>
                </c:pt>
                <c:pt idx="2">
                  <c:v>0.8125</c:v>
                </c:pt>
              </c:numCache>
            </c:numRef>
          </c:val>
        </c:ser>
        <c:ser>
          <c:idx val="1"/>
          <c:order val="1"/>
          <c:tx>
            <c:strRef>
              <c:f>Blad1!$A$3</c:f>
              <c:strCache>
                <c:ptCount val="1"/>
                <c:pt idx="0">
                  <c:v>Reizen nv 3</c:v>
                </c:pt>
              </c:strCache>
            </c:strRef>
          </c:tx>
          <c:spPr>
            <a:solidFill>
              <a:srgbClr val="92D050"/>
            </a:solidFill>
          </c:spPr>
          <c:val>
            <c:numRef>
              <c:f>Blad1!$B$3:$D$3</c:f>
              <c:numCache>
                <c:formatCode>0.00%</c:formatCode>
                <c:ptCount val="3"/>
                <c:pt idx="0">
                  <c:v>0.85714285714285765</c:v>
                </c:pt>
                <c:pt idx="1">
                  <c:v>0.9</c:v>
                </c:pt>
                <c:pt idx="2">
                  <c:v>0.48076923076923078</c:v>
                </c:pt>
              </c:numCache>
            </c:numRef>
          </c:val>
        </c:ser>
        <c:gapWidth val="75"/>
        <c:overlap val="-25"/>
        <c:axId val="80168448"/>
        <c:axId val="80170368"/>
      </c:barChart>
      <c:lineChart>
        <c:grouping val="standard"/>
        <c:ser>
          <c:idx val="2"/>
          <c:order val="2"/>
          <c:tx>
            <c:strRef>
              <c:f>Blad1!$A$4</c:f>
              <c:strCache>
                <c:ptCount val="1"/>
                <c:pt idx="0">
                  <c:v>Norm nv 3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Blad1!$B$4:$D$4</c:f>
              <c:numCache>
                <c:formatCode>0.0%</c:formatCode>
                <c:ptCount val="3"/>
                <c:pt idx="0">
                  <c:v>0.65300000000000136</c:v>
                </c:pt>
                <c:pt idx="1">
                  <c:v>0.65300000000000136</c:v>
                </c:pt>
                <c:pt idx="2">
                  <c:v>0.65300000000000136</c:v>
                </c:pt>
              </c:numCache>
            </c:numRef>
          </c:val>
        </c:ser>
        <c:marker val="1"/>
        <c:axId val="80168448"/>
        <c:axId val="80170368"/>
      </c:lineChart>
      <c:catAx>
        <c:axId val="8016844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nl-NL"/>
          </a:p>
        </c:txPr>
        <c:crossAx val="80170368"/>
        <c:crosses val="autoZero"/>
        <c:auto val="1"/>
        <c:lblAlgn val="ctr"/>
        <c:lblOffset val="100"/>
      </c:catAx>
      <c:valAx>
        <c:axId val="80170368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spPr>
          <a:ln w="9525">
            <a:noFill/>
          </a:ln>
        </c:spPr>
        <c:crossAx val="80168448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nl-NL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F616-C340-4703-8F16-ECE7C89E5C89}" type="datetimeFigureOut">
              <a:rPr lang="nl-NL" smtClean="0"/>
              <a:pPr/>
              <a:t>17-9-2012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6B44B-2575-469D-86CE-B7DAAFFC3A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6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06C0-ABD7-4DFE-A83C-DAF4197A77FB}" type="datetimeFigureOut">
              <a:rPr lang="nl-NL" smtClean="0"/>
              <a:pPr/>
              <a:t>17-9-2012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DB3-7020-4F69-8D4D-D22B61CE1A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9.wmf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2800" dirty="0" smtClean="0"/>
              <a:t>Data-analyse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dirty="0" smtClean="0"/>
              <a:t>&lt;projectnaam&gt;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851920" y="5733256"/>
            <a:ext cx="2562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&lt;Logo school&gt;</a:t>
            </a:r>
            <a:endParaRPr lang="nl-NL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4470504"/>
            <a:ext cx="82867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projectleider&gt;</a:t>
            </a: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werkgroepleden&gt;</a:t>
            </a:r>
            <a:endParaRPr lang="nl-NL" sz="1800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Bijlage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smtClean="0"/>
              <a:t>Resultaten Data-analyse</a:t>
            </a:r>
            <a:endParaRPr lang="nl-NL" dirty="0" smtClean="0"/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/>
              <a:t>Hoe meten we ons probleem? 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hthoek 5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Voeg hier de nulmeting in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Gereedschappen analyseerfase</a:t>
            </a:r>
            <a:endParaRPr lang="nl-NL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38"/>
          <p:cNvGrpSpPr/>
          <p:nvPr/>
        </p:nvGrpSpPr>
        <p:grpSpPr>
          <a:xfrm>
            <a:off x="251520" y="2420888"/>
            <a:ext cx="3473962" cy="2732094"/>
            <a:chOff x="251520" y="2420888"/>
            <a:chExt cx="3473962" cy="2732094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25" name="Ovaal 24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26" name="Rechte verbindingslijn met pijl 25"/>
              <p:cNvCxnSpPr>
                <a:stCxn id="25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ep 51"/>
          <p:cNvGrpSpPr/>
          <p:nvPr/>
        </p:nvGrpSpPr>
        <p:grpSpPr>
          <a:xfrm>
            <a:off x="5353202" y="1556792"/>
            <a:ext cx="3683294" cy="3223280"/>
            <a:chOff x="5353202" y="1556792"/>
            <a:chExt cx="3683294" cy="3223280"/>
          </a:xfrm>
        </p:grpSpPr>
        <p:cxnSp>
          <p:nvCxnSpPr>
            <p:cNvPr id="28" name="Rechte verbindingslijn met pijl 27"/>
            <p:cNvCxnSpPr>
              <a:endCxn id="29" idx="1"/>
            </p:cNvCxnSpPr>
            <p:nvPr/>
          </p:nvCxnSpPr>
          <p:spPr>
            <a:xfrm flipV="1">
              <a:off x="6660232" y="2176089"/>
              <a:ext cx="576064" cy="676847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ep 46"/>
            <p:cNvGrpSpPr/>
            <p:nvPr/>
          </p:nvGrpSpPr>
          <p:grpSpPr>
            <a:xfrm>
              <a:off x="5353202" y="2687148"/>
              <a:ext cx="3683294" cy="2092924"/>
              <a:chOff x="5353202" y="2687148"/>
              <a:chExt cx="3683294" cy="2092924"/>
            </a:xfrm>
          </p:grpSpPr>
          <p:grpSp>
            <p:nvGrpSpPr>
              <p:cNvPr id="7" name="Groep 55"/>
              <p:cNvGrpSpPr/>
              <p:nvPr/>
            </p:nvGrpSpPr>
            <p:grpSpPr>
              <a:xfrm>
                <a:off x="5353202" y="2687148"/>
                <a:ext cx="1883094" cy="1533940"/>
                <a:chOff x="3697018" y="2183092"/>
                <a:chExt cx="1883094" cy="1533940"/>
              </a:xfrm>
            </p:grpSpPr>
            <p:sp>
              <p:nvSpPr>
                <p:cNvPr id="33" name="Ovaal 32"/>
                <p:cNvSpPr/>
                <p:nvPr/>
              </p:nvSpPr>
              <p:spPr>
                <a:xfrm>
                  <a:off x="3697018" y="2183092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34" name="Rechte verbindingslijn met pijl 33"/>
                <p:cNvCxnSpPr>
                  <a:stCxn id="33" idx="5"/>
                </p:cNvCxnSpPr>
                <p:nvPr/>
              </p:nvCxnSpPr>
              <p:spPr>
                <a:xfrm>
                  <a:off x="4987734" y="3162915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2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ep 68"/>
          <p:cNvGrpSpPr/>
          <p:nvPr/>
        </p:nvGrpSpPr>
        <p:grpSpPr>
          <a:xfrm>
            <a:off x="323528" y="980728"/>
            <a:ext cx="4986130" cy="1872208"/>
            <a:chOff x="323528" y="980728"/>
            <a:chExt cx="4986130" cy="1872208"/>
          </a:xfrm>
        </p:grpSpPr>
        <p:grpSp>
          <p:nvGrpSpPr>
            <p:cNvPr id="9" name="Groep 67"/>
            <p:cNvGrpSpPr/>
            <p:nvPr/>
          </p:nvGrpSpPr>
          <p:grpSpPr>
            <a:xfrm>
              <a:off x="323528" y="980728"/>
              <a:ext cx="4986130" cy="1837256"/>
              <a:chOff x="323528" y="980728"/>
              <a:chExt cx="4986130" cy="1837256"/>
            </a:xfrm>
          </p:grpSpPr>
          <p:sp>
            <p:nvSpPr>
              <p:cNvPr id="39" name="Ovaal 38"/>
              <p:cNvSpPr/>
              <p:nvPr/>
            </p:nvSpPr>
            <p:spPr>
              <a:xfrm>
                <a:off x="3851920" y="1484784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41" name="Rechte verbindingslijn met pijl 40"/>
              <p:cNvCxnSpPr>
                <a:stCxn id="39" idx="2"/>
              </p:cNvCxnSpPr>
              <p:nvPr/>
            </p:nvCxnSpPr>
            <p:spPr>
              <a:xfrm flipH="1" flipV="1">
                <a:off x="1813925" y="1637184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1640" y="1988840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" name="Groep 46"/>
          <p:cNvGrpSpPr/>
          <p:nvPr/>
        </p:nvGrpSpPr>
        <p:grpSpPr>
          <a:xfrm>
            <a:off x="3798766" y="3955011"/>
            <a:ext cx="5309738" cy="2930373"/>
            <a:chOff x="3798766" y="3955011"/>
            <a:chExt cx="5309738" cy="2930373"/>
          </a:xfrm>
        </p:grpSpPr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200273" y="5107260"/>
              <a:ext cx="1908231" cy="1778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Groep 65"/>
            <p:cNvGrpSpPr/>
            <p:nvPr/>
          </p:nvGrpSpPr>
          <p:grpSpPr>
            <a:xfrm>
              <a:off x="3798766" y="3955011"/>
              <a:ext cx="3542196" cy="1813401"/>
              <a:chOff x="3798766" y="3955011"/>
              <a:chExt cx="3542196" cy="1813401"/>
            </a:xfrm>
          </p:grpSpPr>
          <p:grpSp>
            <p:nvGrpSpPr>
              <p:cNvPr id="1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48" name="Ovaal 47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49" name="Rechte verbindingslijn met pijl 48"/>
                <p:cNvCxnSpPr>
                  <a:stCxn id="48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Ovaal 45"/>
              <p:cNvSpPr/>
              <p:nvPr/>
            </p:nvSpPr>
            <p:spPr>
              <a:xfrm>
                <a:off x="3798766" y="3955011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47" name="Rechte verbindingslijn met pijl 46"/>
              <p:cNvCxnSpPr>
                <a:stCxn id="46" idx="5"/>
              </p:cNvCxnSpPr>
              <p:nvPr/>
            </p:nvCxnSpPr>
            <p:spPr>
              <a:xfrm>
                <a:off x="5089482" y="4934834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ep 42"/>
          <p:cNvGrpSpPr/>
          <p:nvPr/>
        </p:nvGrpSpPr>
        <p:grpSpPr>
          <a:xfrm>
            <a:off x="3801684" y="188640"/>
            <a:ext cx="3377691" cy="3600400"/>
            <a:chOff x="3801684" y="188640"/>
            <a:chExt cx="3377691" cy="3600400"/>
          </a:xfrm>
        </p:grpSpPr>
        <p:grpSp>
          <p:nvGrpSpPr>
            <p:cNvPr id="14" name="Groep 42"/>
            <p:cNvGrpSpPr/>
            <p:nvPr/>
          </p:nvGrpSpPr>
          <p:grpSpPr>
            <a:xfrm>
              <a:off x="3801684" y="1772818"/>
              <a:ext cx="2066460" cy="2016222"/>
              <a:chOff x="3801684" y="1772818"/>
              <a:chExt cx="2066460" cy="2016222"/>
            </a:xfrm>
          </p:grpSpPr>
          <p:sp>
            <p:nvSpPr>
              <p:cNvPr id="53" name="Ovaal 52"/>
              <p:cNvSpPr/>
              <p:nvPr/>
            </p:nvSpPr>
            <p:spPr>
              <a:xfrm>
                <a:off x="3801684" y="2641106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4" name="Rechte verbindingslijn met pijl 53"/>
              <p:cNvCxnSpPr>
                <a:stCxn id="53" idx="7"/>
              </p:cNvCxnSpPr>
              <p:nvPr/>
            </p:nvCxnSpPr>
            <p:spPr>
              <a:xfrm flipV="1">
                <a:off x="5092400" y="1772818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2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580112" y="188640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1529" y="1469313"/>
            <a:ext cx="4683621" cy="501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Faal- en gevolganalyse</a:t>
            </a:r>
            <a:endParaRPr lang="nl-NL" dirty="0"/>
          </a:p>
        </p:txBody>
      </p:sp>
      <p:sp>
        <p:nvSpPr>
          <p:cNvPr id="26" name="Ovaal 25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4427860" y="191683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8" name="Ovaal 27"/>
          <p:cNvSpPr/>
          <p:nvPr/>
        </p:nvSpPr>
        <p:spPr>
          <a:xfrm>
            <a:off x="4428108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37" name="Ovaal 36"/>
          <p:cNvSpPr/>
          <p:nvPr/>
        </p:nvSpPr>
        <p:spPr>
          <a:xfrm>
            <a:off x="4427984" y="450924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grpSp>
        <p:nvGrpSpPr>
          <p:cNvPr id="38" name="Groep 51"/>
          <p:cNvGrpSpPr/>
          <p:nvPr/>
        </p:nvGrpSpPr>
        <p:grpSpPr>
          <a:xfrm>
            <a:off x="5353202" y="1556792"/>
            <a:ext cx="3683294" cy="3223280"/>
            <a:chOff x="5353202" y="1556792"/>
            <a:chExt cx="3683294" cy="3223280"/>
          </a:xfrm>
        </p:grpSpPr>
        <p:cxnSp>
          <p:nvCxnSpPr>
            <p:cNvPr id="39" name="Rechte verbindingslijn met pijl 38"/>
            <p:cNvCxnSpPr>
              <a:endCxn id="40" idx="1"/>
            </p:cNvCxnSpPr>
            <p:nvPr/>
          </p:nvCxnSpPr>
          <p:spPr>
            <a:xfrm flipV="1">
              <a:off x="6660232" y="2176089"/>
              <a:ext cx="576064" cy="676847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1" name="Groep 46"/>
            <p:cNvGrpSpPr/>
            <p:nvPr/>
          </p:nvGrpSpPr>
          <p:grpSpPr>
            <a:xfrm>
              <a:off x="5353202" y="2687148"/>
              <a:ext cx="3683294" cy="2092924"/>
              <a:chOff x="5353202" y="2687148"/>
              <a:chExt cx="3683294" cy="2092924"/>
            </a:xfrm>
          </p:grpSpPr>
          <p:grpSp>
            <p:nvGrpSpPr>
              <p:cNvPr id="42" name="Groep 55"/>
              <p:cNvGrpSpPr/>
              <p:nvPr/>
            </p:nvGrpSpPr>
            <p:grpSpPr>
              <a:xfrm>
                <a:off x="5353202" y="2687148"/>
                <a:ext cx="1883094" cy="1533940"/>
                <a:chOff x="3697018" y="2183092"/>
                <a:chExt cx="1883094" cy="1533940"/>
              </a:xfrm>
            </p:grpSpPr>
            <p:sp>
              <p:nvSpPr>
                <p:cNvPr id="44" name="Ovaal 43"/>
                <p:cNvSpPr/>
                <p:nvPr/>
              </p:nvSpPr>
              <p:spPr>
                <a:xfrm>
                  <a:off x="3697018" y="2183092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45" name="Rechte verbindingslijn met pijl 44"/>
                <p:cNvCxnSpPr>
                  <a:stCxn id="44" idx="5"/>
                </p:cNvCxnSpPr>
                <p:nvPr/>
              </p:nvCxnSpPr>
              <p:spPr>
                <a:xfrm>
                  <a:off x="4987734" y="3162915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43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Data-analyse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grafieken invoegen&gt;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116</TotalTime>
  <Words>233</Words>
  <Application>Microsoft Office PowerPoint</Application>
  <PresentationFormat>Diavoorstelling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Plus Delta Onderwijs MBO beter</vt:lpstr>
      <vt:lpstr>Data-analyse &lt;projectnaam&gt;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</vt:vector>
  </TitlesOfParts>
  <Manager>Van de Lindeloof</Manager>
  <Company>Plus Delta Onderwijs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MBObeter formats</dc:title>
  <dc:subject>MBObeter</dc:subject>
  <dc:creator>Van de Lindeloof</dc:creator>
  <cp:lastModifiedBy>Van de Lindeloof</cp:lastModifiedBy>
  <cp:revision>27</cp:revision>
  <dcterms:created xsi:type="dcterms:W3CDTF">2012-08-03T06:42:39Z</dcterms:created>
  <dcterms:modified xsi:type="dcterms:W3CDTF">2012-09-17T09:44:23Z</dcterms:modified>
  <cp:version>1.0</cp:version>
</cp:coreProperties>
</file>