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1" r:id="rId5"/>
    <p:sldId id="272" r:id="rId6"/>
    <p:sldId id="274" r:id="rId7"/>
    <p:sldId id="259" r:id="rId8"/>
    <p:sldId id="262" r:id="rId9"/>
    <p:sldId id="273" r:id="rId10"/>
    <p:sldId id="275" r:id="rId11"/>
    <p:sldId id="268" r:id="rId12"/>
    <p:sldId id="271" r:id="rId13"/>
    <p:sldId id="269" r:id="rId14"/>
    <p:sldId id="270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n%20de%20Lindeloof\Dropbox\Plus%20Delta%20Onderwijs\1.%20Projecten\01.%20RijnIJssel\2.%20Reizen\1.%20Definieerfase\Tab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chart>
    <c:title>
      <c:tx>
        <c:rich>
          <a:bodyPr/>
          <a:lstStyle/>
          <a:p>
            <a:pPr>
              <a:defRPr/>
            </a:pPr>
            <a:r>
              <a:rPr lang="nl-NL" dirty="0" smtClean="0"/>
              <a:t>Voorbeeld </a:t>
            </a:r>
            <a:r>
              <a:rPr lang="nl-NL" dirty="0" smtClean="0"/>
              <a:t>grafiek nulmeting</a:t>
            </a:r>
            <a:endParaRPr lang="nl-NL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Blad1!$A$2</c:f>
              <c:strCache>
                <c:ptCount val="1"/>
                <c:pt idx="0">
                  <c:v>Leisure &amp; hospitality nv 3</c:v>
                </c:pt>
              </c:strCache>
            </c:strRef>
          </c:tx>
          <c:cat>
            <c:strRef>
              <c:f>Blad1!$B$1:$D$1</c:f>
              <c:strCache>
                <c:ptCount val="3"/>
                <c:pt idx="0">
                  <c:v>JR 2008-2009</c:v>
                </c:pt>
                <c:pt idx="1">
                  <c:v>JR 2009-2010</c:v>
                </c:pt>
                <c:pt idx="2">
                  <c:v>JR 2010-2011</c:v>
                </c:pt>
              </c:strCache>
            </c:strRef>
          </c:cat>
          <c:val>
            <c:numRef>
              <c:f>Blad1!$B$2:$D$2</c:f>
              <c:numCache>
                <c:formatCode>0.00%</c:formatCode>
                <c:ptCount val="3"/>
                <c:pt idx="0">
                  <c:v>0.66666666666666663</c:v>
                </c:pt>
                <c:pt idx="1">
                  <c:v>0.64705882352941302</c:v>
                </c:pt>
                <c:pt idx="2">
                  <c:v>0.8125</c:v>
                </c:pt>
              </c:numCache>
            </c:numRef>
          </c:val>
        </c:ser>
        <c:ser>
          <c:idx val="1"/>
          <c:order val="1"/>
          <c:tx>
            <c:strRef>
              <c:f>Blad1!$A$3</c:f>
              <c:strCache>
                <c:ptCount val="1"/>
                <c:pt idx="0">
                  <c:v>Reizen nv 3</c:v>
                </c:pt>
              </c:strCache>
            </c:strRef>
          </c:tx>
          <c:spPr>
            <a:solidFill>
              <a:srgbClr val="92D050"/>
            </a:solidFill>
          </c:spPr>
          <c:val>
            <c:numRef>
              <c:f>Blad1!$B$3:$D$3</c:f>
              <c:numCache>
                <c:formatCode>0.00%</c:formatCode>
                <c:ptCount val="3"/>
                <c:pt idx="0">
                  <c:v>0.85714285714285765</c:v>
                </c:pt>
                <c:pt idx="1">
                  <c:v>0.9</c:v>
                </c:pt>
                <c:pt idx="2">
                  <c:v>0.48076923076923078</c:v>
                </c:pt>
              </c:numCache>
            </c:numRef>
          </c:val>
        </c:ser>
        <c:gapWidth val="75"/>
        <c:overlap val="-25"/>
        <c:axId val="79741312"/>
        <c:axId val="79742848"/>
      </c:barChart>
      <c:lineChart>
        <c:grouping val="standard"/>
        <c:ser>
          <c:idx val="2"/>
          <c:order val="2"/>
          <c:tx>
            <c:strRef>
              <c:f>Blad1!$A$4</c:f>
              <c:strCache>
                <c:ptCount val="1"/>
                <c:pt idx="0">
                  <c:v>Norm nv 3</c:v>
                </c:pt>
              </c:strCache>
            </c:strRef>
          </c:tx>
          <c:spPr>
            <a:ln w="4445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Blad1!$B$4:$D$4</c:f>
              <c:numCache>
                <c:formatCode>0.0%</c:formatCode>
                <c:ptCount val="3"/>
                <c:pt idx="0">
                  <c:v>0.6530000000000008</c:v>
                </c:pt>
                <c:pt idx="1">
                  <c:v>0.6530000000000008</c:v>
                </c:pt>
                <c:pt idx="2">
                  <c:v>0.6530000000000008</c:v>
                </c:pt>
              </c:numCache>
            </c:numRef>
          </c:val>
        </c:ser>
        <c:marker val="1"/>
        <c:axId val="79741312"/>
        <c:axId val="79742848"/>
      </c:lineChart>
      <c:catAx>
        <c:axId val="7974131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/>
            </a:pPr>
            <a:endParaRPr lang="nl-NL"/>
          </a:p>
        </c:txPr>
        <c:crossAx val="79742848"/>
        <c:crosses val="autoZero"/>
        <c:auto val="1"/>
        <c:lblAlgn val="ctr"/>
        <c:lblOffset val="100"/>
      </c:catAx>
      <c:valAx>
        <c:axId val="79742848"/>
        <c:scaling>
          <c:orientation val="minMax"/>
        </c:scaling>
        <c:axPos val="l"/>
        <c:majorGridlines/>
        <c:numFmt formatCode="0.00%" sourceLinked="1"/>
        <c:majorTickMark val="none"/>
        <c:tickLblPos val="nextTo"/>
        <c:spPr>
          <a:ln w="9525">
            <a:noFill/>
          </a:ln>
        </c:spPr>
        <c:crossAx val="79741312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nl-NL"/>
        </a:p>
      </c:txPr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4F616-C340-4703-8F16-ECE7C89E5C89}" type="datetimeFigureOut">
              <a:rPr lang="nl-NL" smtClean="0"/>
              <a:pPr/>
              <a:t>3-8-2012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6B44B-2575-469D-86CE-B7DAAFFC3A7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5072063"/>
            <a:ext cx="9144000" cy="1785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28952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>
            <a:lvl1pPr>
              <a:defRPr sz="40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datum, tijd, plaats in te voegen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58507"/>
            <a:ext cx="9144000" cy="27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4620" y="1556792"/>
            <a:ext cx="6700614" cy="8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hoek 10"/>
          <p:cNvSpPr/>
          <p:nvPr/>
        </p:nvSpPr>
        <p:spPr>
          <a:xfrm>
            <a:off x="2307271" y="1650229"/>
            <a:ext cx="144016" cy="5040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757705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229812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 marL="360000"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nl-NL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142875" lvl="0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Klik om de modelstijlen te bewerken</a:t>
            </a:r>
          </a:p>
          <a:p>
            <a:pPr marL="142875" lvl="1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Tweede niveau</a:t>
            </a:r>
          </a:p>
          <a:p>
            <a:pPr marL="142875" lvl="2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algn="l" defTabSz="914400" rtl="0" latinLnBrk="0"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latinLnBrk="0">
              <a:buNone/>
              <a:defRPr lang="nl-NL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algn="l" defTabSz="914400" rtl="0" latinLnBrk="0">
              <a:defRPr lang="nl-NL"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8234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99004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E06C0-ABD7-4DFE-A83C-DAF4197A77FB}" type="datetimeFigureOut">
              <a:rPr lang="nl-NL" smtClean="0"/>
              <a:pPr/>
              <a:t>3-8-2012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DB3-7020-4F69-8D4D-D22B61CE1A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1792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2800" dirty="0" smtClean="0"/>
              <a:t>Weten wat en hoe je meet</a:t>
            </a:r>
            <a:r>
              <a:rPr lang="nl-NL" sz="2800" dirty="0" smtClean="0"/>
              <a:t/>
            </a:r>
            <a:br>
              <a:rPr lang="nl-NL" sz="2800" dirty="0" smtClean="0"/>
            </a:br>
            <a:r>
              <a:rPr lang="nl-NL" dirty="0" smtClean="0"/>
              <a:t>&lt;projectnaam&gt;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3851920" y="5733256"/>
            <a:ext cx="2562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 smtClean="0"/>
              <a:t>&lt;Logo school&gt;</a:t>
            </a:r>
            <a:endParaRPr lang="nl-NL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inhoud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&lt;Voorstel voor data die onderzocht gaan worden&gt;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Data-analyse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5770324" cy="51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6271617" y="1888257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271617" y="22580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271617" y="262762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271617" y="298766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271617" y="40963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271617" y="4437112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271617" y="4831293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271617" y="520085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71617" y="556089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Vul hier de planning in van de sessies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&lt;afspraken&gt;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Contactgegevens</a:t>
            </a:r>
            <a:endParaRPr lang="nl-NL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268760"/>
            <a:ext cx="4873269" cy="395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4470504"/>
            <a:ext cx="82867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nl-NL" sz="1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/>
            <a:endParaRPr lang="nl-NL" sz="1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/>
            <a:r>
              <a:rPr lang="nl-NL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&lt;contactgegevens projectleider&gt;</a:t>
            </a:r>
          </a:p>
          <a:p>
            <a:pPr eaLnBrk="0" hangingPunct="0"/>
            <a:r>
              <a:rPr lang="nl-NL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&lt;contactgegevens werkgroepleden&gt;</a:t>
            </a:r>
            <a:endParaRPr lang="nl-NL" sz="1800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Bijlage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Opening / introductie</a:t>
            </a:r>
          </a:p>
          <a:p>
            <a:r>
              <a:rPr lang="nl-NL" dirty="0"/>
              <a:t>Aanleiding</a:t>
            </a:r>
          </a:p>
          <a:p>
            <a:r>
              <a:rPr lang="nl-NL" dirty="0" smtClean="0"/>
              <a:t>Doelstelling </a:t>
            </a:r>
            <a:r>
              <a:rPr lang="nl-NL" dirty="0"/>
              <a:t>en scope</a:t>
            </a:r>
          </a:p>
          <a:p>
            <a:r>
              <a:rPr lang="nl-NL" dirty="0"/>
              <a:t>Hoe meten we de aard en de grootte van ons probleem</a:t>
            </a:r>
            <a:r>
              <a:rPr lang="nl-NL" dirty="0" smtClean="0"/>
              <a:t>?</a:t>
            </a:r>
          </a:p>
          <a:p>
            <a:r>
              <a:rPr lang="nl-NL" dirty="0" smtClean="0"/>
              <a:t>Hoe meten we het bereiken van onze doelstelling?</a:t>
            </a:r>
          </a:p>
          <a:p>
            <a:pPr lvl="1"/>
            <a:r>
              <a:rPr lang="nl-NL" dirty="0" smtClean="0"/>
              <a:t>Eigen meetsysteem?</a:t>
            </a:r>
          </a:p>
          <a:p>
            <a:r>
              <a:rPr lang="nl-NL" dirty="0" smtClean="0"/>
              <a:t>Data-analyse</a:t>
            </a:r>
            <a:endParaRPr lang="nl-NL" dirty="0" smtClean="0"/>
          </a:p>
          <a:p>
            <a:r>
              <a:rPr lang="nl-NL" dirty="0" smtClean="0"/>
              <a:t>Planning en afspraken</a:t>
            </a:r>
          </a:p>
          <a:p>
            <a:r>
              <a:rPr lang="nl-NL" dirty="0" smtClean="0"/>
              <a:t>Sluiting</a:t>
            </a:r>
            <a:endParaRPr lang="nl-NL" dirty="0"/>
          </a:p>
          <a:p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&lt;Beschrijving probleem / aanleiding project&gt;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Aanleiding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Doelstelling</a:t>
            </a:r>
            <a:endParaRPr lang="nl-NL" dirty="0"/>
          </a:p>
          <a:p>
            <a:pPr>
              <a:buNone/>
            </a:pPr>
            <a:r>
              <a:rPr lang="nl-NL" dirty="0" smtClean="0"/>
              <a:t>&lt; formuleer hier de doelstelling van het project en de analyse&gt;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/>
              <a:t>Scope</a:t>
            </a:r>
            <a:endParaRPr lang="nl-NL" b="1" dirty="0"/>
          </a:p>
          <a:p>
            <a:pPr>
              <a:buNone/>
            </a:pPr>
            <a:r>
              <a:rPr lang="nl-NL" dirty="0" smtClean="0"/>
              <a:t>&lt;Beschrijf hier wat de reikwijdte van het project / de analyse is&gt;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inhoud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&lt;Probleem&gt;</a:t>
            </a:r>
          </a:p>
          <a:p>
            <a:r>
              <a:rPr lang="nl-NL" dirty="0" smtClean="0"/>
              <a:t>&lt;Doelstelling&gt;</a:t>
            </a:r>
          </a:p>
          <a:p>
            <a:r>
              <a:rPr lang="nl-NL" dirty="0" smtClean="0"/>
              <a:t>&lt;Mogelijke meting&gt;</a:t>
            </a:r>
          </a:p>
          <a:p>
            <a:r>
              <a:rPr lang="nl-NL" dirty="0" smtClean="0"/>
              <a:t>&lt;Definitie(s)&gt;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Hoe mete</a:t>
            </a:r>
            <a:r>
              <a:rPr lang="nl-NL" dirty="0" smtClean="0"/>
              <a:t>n we ons probleem?</a:t>
            </a:r>
            <a:r>
              <a:rPr lang="nl-NL" dirty="0" smtClean="0"/>
              <a:t> 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Hoe mete</a:t>
            </a:r>
            <a:r>
              <a:rPr lang="nl-NL" dirty="0" smtClean="0"/>
              <a:t>n we ons probleem?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212" name="Rechthoek 211"/>
          <p:cNvSpPr/>
          <p:nvPr/>
        </p:nvSpPr>
        <p:spPr>
          <a:xfrm>
            <a:off x="7020272" y="188640"/>
            <a:ext cx="1944216" cy="79208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Voorbeeld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13" name="Tekstvak 212"/>
          <p:cNvSpPr txBox="1"/>
          <p:nvPr/>
        </p:nvSpPr>
        <p:spPr>
          <a:xfrm>
            <a:off x="444783" y="1484784"/>
            <a:ext cx="8270622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2000" dirty="0" smtClean="0">
                <a:latin typeface="Arial" pitchFamily="34" charset="0"/>
                <a:cs typeface="Arial" pitchFamily="34" charset="0"/>
              </a:rPr>
              <a:t>Voorbeeld </a:t>
            </a:r>
            <a:r>
              <a:rPr lang="nl-NL" sz="2000" b="1" dirty="0" smtClean="0">
                <a:latin typeface="Arial" pitchFamily="34" charset="0"/>
                <a:cs typeface="Arial" pitchFamily="34" charset="0"/>
              </a:rPr>
              <a:t>JAARRESULTAAT</a:t>
            </a:r>
            <a:endParaRPr lang="nl-NL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4" name="Rechthoek 213"/>
          <p:cNvSpPr/>
          <p:nvPr/>
        </p:nvSpPr>
        <p:spPr>
          <a:xfrm>
            <a:off x="428596" y="2068786"/>
            <a:ext cx="1571636" cy="3289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15" name="Ovaal 214"/>
          <p:cNvSpPr/>
          <p:nvPr/>
        </p:nvSpPr>
        <p:spPr>
          <a:xfrm>
            <a:off x="642910" y="3206748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16" name="Ovaal 215"/>
          <p:cNvSpPr/>
          <p:nvPr/>
        </p:nvSpPr>
        <p:spPr>
          <a:xfrm>
            <a:off x="642910" y="3492500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17" name="Ovaal 216"/>
          <p:cNvSpPr/>
          <p:nvPr/>
        </p:nvSpPr>
        <p:spPr>
          <a:xfrm>
            <a:off x="642910" y="3778252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18" name="Ovaal 217"/>
          <p:cNvSpPr/>
          <p:nvPr/>
        </p:nvSpPr>
        <p:spPr>
          <a:xfrm>
            <a:off x="642910" y="4064004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19" name="Ovaal 218"/>
          <p:cNvSpPr/>
          <p:nvPr/>
        </p:nvSpPr>
        <p:spPr>
          <a:xfrm>
            <a:off x="928663" y="3206748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20" name="Ovaal 219"/>
          <p:cNvSpPr/>
          <p:nvPr/>
        </p:nvSpPr>
        <p:spPr>
          <a:xfrm>
            <a:off x="928663" y="3492500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21" name="Ovaal 220"/>
          <p:cNvSpPr/>
          <p:nvPr/>
        </p:nvSpPr>
        <p:spPr>
          <a:xfrm>
            <a:off x="928663" y="3778252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22" name="Ovaal 221"/>
          <p:cNvSpPr/>
          <p:nvPr/>
        </p:nvSpPr>
        <p:spPr>
          <a:xfrm>
            <a:off x="928663" y="4064004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23" name="Ovaal 222"/>
          <p:cNvSpPr/>
          <p:nvPr/>
        </p:nvSpPr>
        <p:spPr>
          <a:xfrm>
            <a:off x="1214415" y="3206748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24" name="Ovaal 223"/>
          <p:cNvSpPr/>
          <p:nvPr/>
        </p:nvSpPr>
        <p:spPr>
          <a:xfrm>
            <a:off x="1214415" y="3492500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25" name="Ovaal 224"/>
          <p:cNvSpPr/>
          <p:nvPr/>
        </p:nvSpPr>
        <p:spPr>
          <a:xfrm>
            <a:off x="1214415" y="3778252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26" name="Ovaal 225"/>
          <p:cNvSpPr/>
          <p:nvPr/>
        </p:nvSpPr>
        <p:spPr>
          <a:xfrm>
            <a:off x="1214415" y="4064004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27" name="Ovaal 226"/>
          <p:cNvSpPr/>
          <p:nvPr/>
        </p:nvSpPr>
        <p:spPr>
          <a:xfrm>
            <a:off x="1500166" y="3206748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28" name="Ovaal 227"/>
          <p:cNvSpPr/>
          <p:nvPr/>
        </p:nvSpPr>
        <p:spPr>
          <a:xfrm>
            <a:off x="1500166" y="3492500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29" name="Ovaal 228"/>
          <p:cNvSpPr/>
          <p:nvPr/>
        </p:nvSpPr>
        <p:spPr>
          <a:xfrm>
            <a:off x="1500166" y="3778252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30" name="Ovaal 229"/>
          <p:cNvSpPr/>
          <p:nvPr/>
        </p:nvSpPr>
        <p:spPr>
          <a:xfrm>
            <a:off x="1500166" y="4064004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31" name="Tekstvak 230"/>
          <p:cNvSpPr txBox="1"/>
          <p:nvPr/>
        </p:nvSpPr>
        <p:spPr>
          <a:xfrm>
            <a:off x="528004" y="2161600"/>
            <a:ext cx="138371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000" dirty="0" smtClean="0">
                <a:latin typeface="Arial" pitchFamily="34" charset="0"/>
                <a:cs typeface="Arial" pitchFamily="34" charset="0"/>
              </a:rPr>
              <a:t>Leerlingen</a:t>
            </a:r>
          </a:p>
          <a:p>
            <a:pPr algn="ctr"/>
            <a:r>
              <a:rPr lang="nl-NL" sz="900" dirty="0" smtClean="0">
                <a:latin typeface="Arial" pitchFamily="34" charset="0"/>
                <a:cs typeface="Arial" pitchFamily="34" charset="0"/>
              </a:rPr>
              <a:t>Peildatum</a:t>
            </a:r>
          </a:p>
          <a:p>
            <a:pPr algn="ctr"/>
            <a:r>
              <a:rPr lang="nl-NL" sz="900" dirty="0" smtClean="0">
                <a:latin typeface="Arial" pitchFamily="34" charset="0"/>
                <a:cs typeface="Arial" pitchFamily="34" charset="0"/>
              </a:rPr>
              <a:t>01-10-2009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2" name="Rechthoek 231"/>
          <p:cNvSpPr/>
          <p:nvPr/>
        </p:nvSpPr>
        <p:spPr>
          <a:xfrm>
            <a:off x="2104214" y="2060848"/>
            <a:ext cx="1571636" cy="3289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33" name="Ovaal 232"/>
          <p:cNvSpPr/>
          <p:nvPr/>
        </p:nvSpPr>
        <p:spPr>
          <a:xfrm>
            <a:off x="2365203" y="3206748"/>
            <a:ext cx="178595" cy="214314"/>
          </a:xfrm>
          <a:prstGeom prst="ellipse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34" name="Ovaal 233"/>
          <p:cNvSpPr/>
          <p:nvPr/>
        </p:nvSpPr>
        <p:spPr>
          <a:xfrm>
            <a:off x="2365203" y="3492500"/>
            <a:ext cx="178595" cy="214314"/>
          </a:xfrm>
          <a:prstGeom prst="ellipse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35" name="Ovaal 234"/>
          <p:cNvSpPr/>
          <p:nvPr/>
        </p:nvSpPr>
        <p:spPr>
          <a:xfrm>
            <a:off x="2365203" y="3778252"/>
            <a:ext cx="178595" cy="214314"/>
          </a:xfrm>
          <a:prstGeom prst="ellipse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36" name="Ovaal 235"/>
          <p:cNvSpPr/>
          <p:nvPr/>
        </p:nvSpPr>
        <p:spPr>
          <a:xfrm>
            <a:off x="2365203" y="4064004"/>
            <a:ext cx="178595" cy="214314"/>
          </a:xfrm>
          <a:prstGeom prst="ellipse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37" name="Ovaal 236"/>
          <p:cNvSpPr/>
          <p:nvPr/>
        </p:nvSpPr>
        <p:spPr>
          <a:xfrm>
            <a:off x="2650954" y="3206748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38" name="Ovaal 237"/>
          <p:cNvSpPr/>
          <p:nvPr/>
        </p:nvSpPr>
        <p:spPr>
          <a:xfrm>
            <a:off x="2650954" y="3492500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39" name="Ovaal 238"/>
          <p:cNvSpPr/>
          <p:nvPr/>
        </p:nvSpPr>
        <p:spPr>
          <a:xfrm>
            <a:off x="2650954" y="3778252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40" name="Ovaal 239"/>
          <p:cNvSpPr/>
          <p:nvPr/>
        </p:nvSpPr>
        <p:spPr>
          <a:xfrm>
            <a:off x="2650954" y="4064004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41" name="Ovaal 240"/>
          <p:cNvSpPr/>
          <p:nvPr/>
        </p:nvSpPr>
        <p:spPr>
          <a:xfrm>
            <a:off x="2936707" y="3206748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42" name="Ovaal 241"/>
          <p:cNvSpPr/>
          <p:nvPr/>
        </p:nvSpPr>
        <p:spPr>
          <a:xfrm>
            <a:off x="2936707" y="3492500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43" name="Ovaal 242"/>
          <p:cNvSpPr/>
          <p:nvPr/>
        </p:nvSpPr>
        <p:spPr>
          <a:xfrm>
            <a:off x="2936707" y="3778252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44" name="Ovaal 243"/>
          <p:cNvSpPr/>
          <p:nvPr/>
        </p:nvSpPr>
        <p:spPr>
          <a:xfrm>
            <a:off x="2936707" y="4064004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45" name="Ovaal 244"/>
          <p:cNvSpPr/>
          <p:nvPr/>
        </p:nvSpPr>
        <p:spPr>
          <a:xfrm>
            <a:off x="3222459" y="3206748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46" name="Ovaal 245"/>
          <p:cNvSpPr/>
          <p:nvPr/>
        </p:nvSpPr>
        <p:spPr>
          <a:xfrm>
            <a:off x="3222459" y="3492500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47" name="Ovaal 246"/>
          <p:cNvSpPr/>
          <p:nvPr/>
        </p:nvSpPr>
        <p:spPr>
          <a:xfrm>
            <a:off x="3222459" y="3778252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48" name="Ovaal 247"/>
          <p:cNvSpPr/>
          <p:nvPr/>
        </p:nvSpPr>
        <p:spPr>
          <a:xfrm>
            <a:off x="3222459" y="4064004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49" name="Tekstvak 248"/>
          <p:cNvSpPr txBox="1"/>
          <p:nvPr/>
        </p:nvSpPr>
        <p:spPr>
          <a:xfrm>
            <a:off x="2226914" y="2161600"/>
            <a:ext cx="1308564" cy="815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000" dirty="0" smtClean="0">
                <a:latin typeface="Arial" pitchFamily="34" charset="0"/>
                <a:cs typeface="Arial" pitchFamily="34" charset="0"/>
              </a:rPr>
              <a:t>Diploma’s</a:t>
            </a:r>
          </a:p>
          <a:p>
            <a:pPr algn="ctr"/>
            <a:r>
              <a:rPr lang="nl-NL" sz="900" dirty="0" smtClean="0">
                <a:latin typeface="Arial" pitchFamily="34" charset="0"/>
                <a:cs typeface="Arial" pitchFamily="34" charset="0"/>
              </a:rPr>
              <a:t>Binnen periode</a:t>
            </a:r>
          </a:p>
          <a:p>
            <a:pPr algn="ctr"/>
            <a:r>
              <a:rPr lang="nl-NL" sz="900" dirty="0" smtClean="0">
                <a:latin typeface="Arial" pitchFamily="34" charset="0"/>
                <a:cs typeface="Arial" pitchFamily="34" charset="0"/>
              </a:rPr>
              <a:t>01-10-2009 tot </a:t>
            </a:r>
          </a:p>
          <a:p>
            <a:pPr algn="ctr"/>
            <a:r>
              <a:rPr lang="nl-NL" sz="900" dirty="0" smtClean="0">
                <a:latin typeface="Arial" pitchFamily="34" charset="0"/>
                <a:cs typeface="Arial" pitchFamily="34" charset="0"/>
              </a:rPr>
              <a:t>01-10-2010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0" name="Rechthoek 249"/>
          <p:cNvSpPr/>
          <p:nvPr/>
        </p:nvSpPr>
        <p:spPr>
          <a:xfrm>
            <a:off x="5455450" y="2060848"/>
            <a:ext cx="1571636" cy="3289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51" name="Ovaal 250"/>
          <p:cNvSpPr/>
          <p:nvPr/>
        </p:nvSpPr>
        <p:spPr>
          <a:xfrm>
            <a:off x="5717711" y="3206748"/>
            <a:ext cx="178595" cy="214314"/>
          </a:xfrm>
          <a:prstGeom prst="ellipse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52" name="Ovaal 251"/>
          <p:cNvSpPr/>
          <p:nvPr/>
        </p:nvSpPr>
        <p:spPr>
          <a:xfrm>
            <a:off x="6003463" y="3206748"/>
            <a:ext cx="178595" cy="214314"/>
          </a:xfrm>
          <a:prstGeom prst="ellipse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53" name="Ovaal 252"/>
          <p:cNvSpPr/>
          <p:nvPr/>
        </p:nvSpPr>
        <p:spPr>
          <a:xfrm>
            <a:off x="6289216" y="3206748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54" name="Ovaal 253"/>
          <p:cNvSpPr/>
          <p:nvPr/>
        </p:nvSpPr>
        <p:spPr>
          <a:xfrm>
            <a:off x="6289216" y="3492500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55" name="Tekstvak 254"/>
          <p:cNvSpPr txBox="1"/>
          <p:nvPr/>
        </p:nvSpPr>
        <p:spPr>
          <a:xfrm>
            <a:off x="5602756" y="2161600"/>
            <a:ext cx="1281120" cy="815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000" dirty="0" smtClean="0">
                <a:latin typeface="Arial" pitchFamily="34" charset="0"/>
                <a:cs typeface="Arial" pitchFamily="34" charset="0"/>
              </a:rPr>
              <a:t>Uitstroom</a:t>
            </a:r>
          </a:p>
          <a:p>
            <a:pPr algn="ctr"/>
            <a:r>
              <a:rPr lang="nl-NL" sz="900" dirty="0" smtClean="0">
                <a:latin typeface="Arial" pitchFamily="34" charset="0"/>
                <a:cs typeface="Arial" pitchFamily="34" charset="0"/>
              </a:rPr>
              <a:t>Periode</a:t>
            </a:r>
          </a:p>
          <a:p>
            <a:pPr algn="ctr"/>
            <a:r>
              <a:rPr lang="nl-NL" sz="900" dirty="0" smtClean="0">
                <a:latin typeface="Arial" pitchFamily="34" charset="0"/>
                <a:cs typeface="Arial" pitchFamily="34" charset="0"/>
              </a:rPr>
              <a:t>01-10 tot 01-10</a:t>
            </a:r>
          </a:p>
          <a:p>
            <a:pPr algn="ctr"/>
            <a:endParaRPr lang="nl-NL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" name="PIJL-OMLAAG 255"/>
          <p:cNvSpPr/>
          <p:nvPr/>
        </p:nvSpPr>
        <p:spPr>
          <a:xfrm>
            <a:off x="5929322" y="3786190"/>
            <a:ext cx="357190" cy="428628"/>
          </a:xfrm>
          <a:prstGeom prst="downArrow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7" name="Afgeronde rechthoek 256"/>
          <p:cNvSpPr/>
          <p:nvPr/>
        </p:nvSpPr>
        <p:spPr>
          <a:xfrm>
            <a:off x="2627785" y="5643578"/>
            <a:ext cx="4235362" cy="357190"/>
          </a:xfrm>
          <a:prstGeom prst="roundRect">
            <a:avLst/>
          </a:prstGeom>
          <a:solidFill>
            <a:srgbClr val="FF00FF">
              <a:alpha val="47000"/>
            </a:srgbClr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Jaarresultaat = 4 / (4+5) </a:t>
            </a:r>
            <a:r>
              <a:rPr lang="nl-NL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44,4%</a:t>
            </a:r>
            <a:endParaRPr lang="nl-NL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8" name="Rechthoek 257"/>
          <p:cNvSpPr/>
          <p:nvPr/>
        </p:nvSpPr>
        <p:spPr>
          <a:xfrm>
            <a:off x="3779832" y="2060848"/>
            <a:ext cx="1571636" cy="3289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59" name="Ovaal 258"/>
          <p:cNvSpPr/>
          <p:nvPr/>
        </p:nvSpPr>
        <p:spPr>
          <a:xfrm>
            <a:off x="4130036" y="3206748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60" name="Ovaal 259"/>
          <p:cNvSpPr/>
          <p:nvPr/>
        </p:nvSpPr>
        <p:spPr>
          <a:xfrm>
            <a:off x="4130036" y="3492500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61" name="Ovaal 260"/>
          <p:cNvSpPr/>
          <p:nvPr/>
        </p:nvSpPr>
        <p:spPr>
          <a:xfrm>
            <a:off x="4130036" y="3778252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62" name="Ovaal 261"/>
          <p:cNvSpPr/>
          <p:nvPr/>
        </p:nvSpPr>
        <p:spPr>
          <a:xfrm>
            <a:off x="4130036" y="4064004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63" name="Ovaal 262"/>
          <p:cNvSpPr/>
          <p:nvPr/>
        </p:nvSpPr>
        <p:spPr>
          <a:xfrm>
            <a:off x="4415789" y="3206748"/>
            <a:ext cx="178595" cy="214314"/>
          </a:xfrm>
          <a:prstGeom prst="ellipse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64" name="Ovaal 263"/>
          <p:cNvSpPr/>
          <p:nvPr/>
        </p:nvSpPr>
        <p:spPr>
          <a:xfrm>
            <a:off x="4415789" y="3492500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65" name="Ovaal 264"/>
          <p:cNvSpPr/>
          <p:nvPr/>
        </p:nvSpPr>
        <p:spPr>
          <a:xfrm>
            <a:off x="4415789" y="3778252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66" name="Ovaal 265"/>
          <p:cNvSpPr/>
          <p:nvPr/>
        </p:nvSpPr>
        <p:spPr>
          <a:xfrm>
            <a:off x="4415789" y="4064004"/>
            <a:ext cx="178595" cy="214314"/>
          </a:xfrm>
          <a:prstGeom prst="ellipse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67" name="Ovaal 266"/>
          <p:cNvSpPr/>
          <p:nvPr/>
        </p:nvSpPr>
        <p:spPr>
          <a:xfrm>
            <a:off x="4701541" y="3206748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68" name="Ovaal 267"/>
          <p:cNvSpPr/>
          <p:nvPr/>
        </p:nvSpPr>
        <p:spPr>
          <a:xfrm>
            <a:off x="4701541" y="3492500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69" name="Ovaal 268"/>
          <p:cNvSpPr/>
          <p:nvPr/>
        </p:nvSpPr>
        <p:spPr>
          <a:xfrm>
            <a:off x="4701541" y="3778252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70" name="Ovaal 269"/>
          <p:cNvSpPr/>
          <p:nvPr/>
        </p:nvSpPr>
        <p:spPr>
          <a:xfrm>
            <a:off x="4701541" y="4064004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71" name="Ovaal 270"/>
          <p:cNvSpPr/>
          <p:nvPr/>
        </p:nvSpPr>
        <p:spPr>
          <a:xfrm>
            <a:off x="4987292" y="3206748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72" name="Ovaal 271"/>
          <p:cNvSpPr/>
          <p:nvPr/>
        </p:nvSpPr>
        <p:spPr>
          <a:xfrm>
            <a:off x="4987292" y="3492500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73" name="Ovaal 272"/>
          <p:cNvSpPr/>
          <p:nvPr/>
        </p:nvSpPr>
        <p:spPr>
          <a:xfrm>
            <a:off x="4987292" y="3778252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74" name="Ovaal 273"/>
          <p:cNvSpPr/>
          <p:nvPr/>
        </p:nvSpPr>
        <p:spPr>
          <a:xfrm>
            <a:off x="4987292" y="4064004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75" name="Tekstvak 274"/>
          <p:cNvSpPr txBox="1"/>
          <p:nvPr/>
        </p:nvSpPr>
        <p:spPr>
          <a:xfrm>
            <a:off x="3909995" y="2161601"/>
            <a:ext cx="130856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000" dirty="0" smtClean="0">
                <a:latin typeface="Arial" pitchFamily="34" charset="0"/>
                <a:cs typeface="Arial" pitchFamily="34" charset="0"/>
              </a:rPr>
              <a:t>Diploma’s</a:t>
            </a:r>
          </a:p>
          <a:p>
            <a:pPr algn="ctr"/>
            <a:r>
              <a:rPr lang="nl-NL" sz="900" dirty="0" smtClean="0">
                <a:latin typeface="Arial" pitchFamily="34" charset="0"/>
                <a:cs typeface="Arial" pitchFamily="34" charset="0"/>
              </a:rPr>
              <a:t>Eerdere periode </a:t>
            </a:r>
          </a:p>
          <a:p>
            <a:pPr algn="ctr"/>
            <a:r>
              <a:rPr lang="nl-NL" sz="900" dirty="0" smtClean="0">
                <a:latin typeface="Arial" pitchFamily="34" charset="0"/>
                <a:cs typeface="Arial" pitchFamily="34" charset="0"/>
              </a:rPr>
              <a:t>(andere opleiding)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6" name="Rechthoek 275"/>
          <p:cNvSpPr/>
          <p:nvPr/>
        </p:nvSpPr>
        <p:spPr>
          <a:xfrm>
            <a:off x="7131068" y="2060848"/>
            <a:ext cx="1571636" cy="3289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77" name="Ovaal 276"/>
          <p:cNvSpPr/>
          <p:nvPr/>
        </p:nvSpPr>
        <p:spPr>
          <a:xfrm>
            <a:off x="7368484" y="3206748"/>
            <a:ext cx="178595" cy="214314"/>
          </a:xfrm>
          <a:prstGeom prst="ellipse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78" name="Ovaal 277"/>
          <p:cNvSpPr/>
          <p:nvPr/>
        </p:nvSpPr>
        <p:spPr>
          <a:xfrm>
            <a:off x="7654235" y="3206748"/>
            <a:ext cx="178595" cy="214314"/>
          </a:xfrm>
          <a:prstGeom prst="ellipse">
            <a:avLst/>
          </a:prstGeom>
          <a:solidFill>
            <a:srgbClr val="00B0F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79" name="Ovaal 278"/>
          <p:cNvSpPr/>
          <p:nvPr/>
        </p:nvSpPr>
        <p:spPr>
          <a:xfrm>
            <a:off x="7939987" y="3206748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80" name="Ovaal 279"/>
          <p:cNvSpPr/>
          <p:nvPr/>
        </p:nvSpPr>
        <p:spPr>
          <a:xfrm>
            <a:off x="7939987" y="3492500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81" name="Ovaal 280"/>
          <p:cNvSpPr/>
          <p:nvPr/>
        </p:nvSpPr>
        <p:spPr>
          <a:xfrm>
            <a:off x="8225740" y="3206748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82" name="Ovaal 281"/>
          <p:cNvSpPr/>
          <p:nvPr/>
        </p:nvSpPr>
        <p:spPr>
          <a:xfrm>
            <a:off x="8225740" y="3492500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83" name="Tekstvak 282"/>
          <p:cNvSpPr txBox="1"/>
          <p:nvPr/>
        </p:nvSpPr>
        <p:spPr>
          <a:xfrm>
            <a:off x="7224748" y="2161600"/>
            <a:ext cx="138371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000" dirty="0" smtClean="0">
                <a:latin typeface="Arial" pitchFamily="34" charset="0"/>
                <a:cs typeface="Arial" pitchFamily="34" charset="0"/>
              </a:rPr>
              <a:t>Leerlingen</a:t>
            </a:r>
          </a:p>
          <a:p>
            <a:pPr algn="ctr"/>
            <a:r>
              <a:rPr lang="nl-NL" sz="900" dirty="0" smtClean="0">
                <a:latin typeface="Arial" pitchFamily="34" charset="0"/>
                <a:cs typeface="Arial" pitchFamily="34" charset="0"/>
              </a:rPr>
              <a:t>Peildatum</a:t>
            </a:r>
          </a:p>
          <a:p>
            <a:pPr algn="ctr"/>
            <a:r>
              <a:rPr lang="nl-NL" sz="900" dirty="0" smtClean="0">
                <a:latin typeface="Arial" pitchFamily="34" charset="0"/>
                <a:cs typeface="Arial" pitchFamily="34" charset="0"/>
              </a:rPr>
              <a:t>01-10-2010</a:t>
            </a:r>
            <a:endParaRPr lang="nl-NL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4" name="Vrije vorm 283"/>
          <p:cNvSpPr/>
          <p:nvPr/>
        </p:nvSpPr>
        <p:spPr>
          <a:xfrm>
            <a:off x="5577806" y="3086100"/>
            <a:ext cx="434354" cy="2215108"/>
          </a:xfrm>
          <a:custGeom>
            <a:avLst/>
            <a:gdLst>
              <a:gd name="connsiteX0" fmla="*/ 268812 w 434354"/>
              <a:gd name="connsiteY0" fmla="*/ 0 h 1308100"/>
              <a:gd name="connsiteX1" fmla="*/ 91012 w 434354"/>
              <a:gd name="connsiteY1" fmla="*/ 50800 h 1308100"/>
              <a:gd name="connsiteX2" fmla="*/ 65612 w 434354"/>
              <a:gd name="connsiteY2" fmla="*/ 88900 h 1308100"/>
              <a:gd name="connsiteX3" fmla="*/ 40212 w 434354"/>
              <a:gd name="connsiteY3" fmla="*/ 165100 h 1308100"/>
              <a:gd name="connsiteX4" fmla="*/ 40212 w 434354"/>
              <a:gd name="connsiteY4" fmla="*/ 965200 h 1308100"/>
              <a:gd name="connsiteX5" fmla="*/ 78312 w 434354"/>
              <a:gd name="connsiteY5" fmla="*/ 1041400 h 1308100"/>
              <a:gd name="connsiteX6" fmla="*/ 91012 w 434354"/>
              <a:gd name="connsiteY6" fmla="*/ 1092200 h 1308100"/>
              <a:gd name="connsiteX7" fmla="*/ 167212 w 434354"/>
              <a:gd name="connsiteY7" fmla="*/ 1155700 h 1308100"/>
              <a:gd name="connsiteX8" fmla="*/ 230712 w 434354"/>
              <a:gd name="connsiteY8" fmla="*/ 1270000 h 1308100"/>
              <a:gd name="connsiteX9" fmla="*/ 306912 w 434354"/>
              <a:gd name="connsiteY9" fmla="*/ 1308100 h 1308100"/>
              <a:gd name="connsiteX10" fmla="*/ 345012 w 434354"/>
              <a:gd name="connsiteY10" fmla="*/ 1295400 h 1308100"/>
              <a:gd name="connsiteX11" fmla="*/ 370412 w 434354"/>
              <a:gd name="connsiteY11" fmla="*/ 1257300 h 1308100"/>
              <a:gd name="connsiteX12" fmla="*/ 395812 w 434354"/>
              <a:gd name="connsiteY12" fmla="*/ 1143000 h 1308100"/>
              <a:gd name="connsiteX13" fmla="*/ 408512 w 434354"/>
              <a:gd name="connsiteY13" fmla="*/ 1104900 h 1308100"/>
              <a:gd name="connsiteX14" fmla="*/ 408512 w 434354"/>
              <a:gd name="connsiteY14" fmla="*/ 584200 h 1308100"/>
              <a:gd name="connsiteX15" fmla="*/ 395812 w 434354"/>
              <a:gd name="connsiteY15" fmla="*/ 508000 h 1308100"/>
              <a:gd name="connsiteX16" fmla="*/ 383112 w 434354"/>
              <a:gd name="connsiteY16" fmla="*/ 406400 h 1308100"/>
              <a:gd name="connsiteX17" fmla="*/ 370412 w 434354"/>
              <a:gd name="connsiteY17" fmla="*/ 127000 h 1308100"/>
              <a:gd name="connsiteX18" fmla="*/ 306912 w 434354"/>
              <a:gd name="connsiteY18" fmla="*/ 12700 h 1308100"/>
              <a:gd name="connsiteX19" fmla="*/ 268812 w 434354"/>
              <a:gd name="connsiteY19" fmla="*/ 0 h 1308100"/>
              <a:gd name="connsiteX0" fmla="*/ 268812 w 434354"/>
              <a:gd name="connsiteY0" fmla="*/ 0 h 1308100"/>
              <a:gd name="connsiteX1" fmla="*/ 91012 w 434354"/>
              <a:gd name="connsiteY1" fmla="*/ 50800 h 1308100"/>
              <a:gd name="connsiteX2" fmla="*/ 65612 w 434354"/>
              <a:gd name="connsiteY2" fmla="*/ 88900 h 1308100"/>
              <a:gd name="connsiteX3" fmla="*/ 40212 w 434354"/>
              <a:gd name="connsiteY3" fmla="*/ 165100 h 1308100"/>
              <a:gd name="connsiteX4" fmla="*/ 40212 w 434354"/>
              <a:gd name="connsiteY4" fmla="*/ 965200 h 1308100"/>
              <a:gd name="connsiteX5" fmla="*/ 78312 w 434354"/>
              <a:gd name="connsiteY5" fmla="*/ 1041400 h 1308100"/>
              <a:gd name="connsiteX6" fmla="*/ 91012 w 434354"/>
              <a:gd name="connsiteY6" fmla="*/ 1092200 h 1308100"/>
              <a:gd name="connsiteX7" fmla="*/ 124334 w 434354"/>
              <a:gd name="connsiteY7" fmla="*/ 1200156 h 1308100"/>
              <a:gd name="connsiteX8" fmla="*/ 230712 w 434354"/>
              <a:gd name="connsiteY8" fmla="*/ 1270000 h 1308100"/>
              <a:gd name="connsiteX9" fmla="*/ 306912 w 434354"/>
              <a:gd name="connsiteY9" fmla="*/ 1308100 h 1308100"/>
              <a:gd name="connsiteX10" fmla="*/ 345012 w 434354"/>
              <a:gd name="connsiteY10" fmla="*/ 1295400 h 1308100"/>
              <a:gd name="connsiteX11" fmla="*/ 370412 w 434354"/>
              <a:gd name="connsiteY11" fmla="*/ 1257300 h 1308100"/>
              <a:gd name="connsiteX12" fmla="*/ 395812 w 434354"/>
              <a:gd name="connsiteY12" fmla="*/ 1143000 h 1308100"/>
              <a:gd name="connsiteX13" fmla="*/ 408512 w 434354"/>
              <a:gd name="connsiteY13" fmla="*/ 1104900 h 1308100"/>
              <a:gd name="connsiteX14" fmla="*/ 408512 w 434354"/>
              <a:gd name="connsiteY14" fmla="*/ 584200 h 1308100"/>
              <a:gd name="connsiteX15" fmla="*/ 395812 w 434354"/>
              <a:gd name="connsiteY15" fmla="*/ 508000 h 1308100"/>
              <a:gd name="connsiteX16" fmla="*/ 383112 w 434354"/>
              <a:gd name="connsiteY16" fmla="*/ 406400 h 1308100"/>
              <a:gd name="connsiteX17" fmla="*/ 370412 w 434354"/>
              <a:gd name="connsiteY17" fmla="*/ 127000 h 1308100"/>
              <a:gd name="connsiteX18" fmla="*/ 306912 w 434354"/>
              <a:gd name="connsiteY18" fmla="*/ 12700 h 1308100"/>
              <a:gd name="connsiteX19" fmla="*/ 268812 w 434354"/>
              <a:gd name="connsiteY19" fmla="*/ 0 h 1308100"/>
              <a:gd name="connsiteX0" fmla="*/ 268812 w 434354"/>
              <a:gd name="connsiteY0" fmla="*/ 0 h 1308100"/>
              <a:gd name="connsiteX1" fmla="*/ 91012 w 434354"/>
              <a:gd name="connsiteY1" fmla="*/ 50800 h 1308100"/>
              <a:gd name="connsiteX2" fmla="*/ 65612 w 434354"/>
              <a:gd name="connsiteY2" fmla="*/ 88900 h 1308100"/>
              <a:gd name="connsiteX3" fmla="*/ 40212 w 434354"/>
              <a:gd name="connsiteY3" fmla="*/ 165100 h 1308100"/>
              <a:gd name="connsiteX4" fmla="*/ 40212 w 434354"/>
              <a:gd name="connsiteY4" fmla="*/ 965200 h 1308100"/>
              <a:gd name="connsiteX5" fmla="*/ 78312 w 434354"/>
              <a:gd name="connsiteY5" fmla="*/ 1041400 h 1308100"/>
              <a:gd name="connsiteX6" fmla="*/ 52896 w 434354"/>
              <a:gd name="connsiteY6" fmla="*/ 1128718 h 1308100"/>
              <a:gd name="connsiteX7" fmla="*/ 124334 w 434354"/>
              <a:gd name="connsiteY7" fmla="*/ 1200156 h 1308100"/>
              <a:gd name="connsiteX8" fmla="*/ 230712 w 434354"/>
              <a:gd name="connsiteY8" fmla="*/ 1270000 h 1308100"/>
              <a:gd name="connsiteX9" fmla="*/ 306912 w 434354"/>
              <a:gd name="connsiteY9" fmla="*/ 1308100 h 1308100"/>
              <a:gd name="connsiteX10" fmla="*/ 345012 w 434354"/>
              <a:gd name="connsiteY10" fmla="*/ 1295400 h 1308100"/>
              <a:gd name="connsiteX11" fmla="*/ 370412 w 434354"/>
              <a:gd name="connsiteY11" fmla="*/ 1257300 h 1308100"/>
              <a:gd name="connsiteX12" fmla="*/ 395812 w 434354"/>
              <a:gd name="connsiteY12" fmla="*/ 1143000 h 1308100"/>
              <a:gd name="connsiteX13" fmla="*/ 408512 w 434354"/>
              <a:gd name="connsiteY13" fmla="*/ 1104900 h 1308100"/>
              <a:gd name="connsiteX14" fmla="*/ 408512 w 434354"/>
              <a:gd name="connsiteY14" fmla="*/ 584200 h 1308100"/>
              <a:gd name="connsiteX15" fmla="*/ 395812 w 434354"/>
              <a:gd name="connsiteY15" fmla="*/ 508000 h 1308100"/>
              <a:gd name="connsiteX16" fmla="*/ 383112 w 434354"/>
              <a:gd name="connsiteY16" fmla="*/ 406400 h 1308100"/>
              <a:gd name="connsiteX17" fmla="*/ 370412 w 434354"/>
              <a:gd name="connsiteY17" fmla="*/ 127000 h 1308100"/>
              <a:gd name="connsiteX18" fmla="*/ 306912 w 434354"/>
              <a:gd name="connsiteY18" fmla="*/ 12700 h 1308100"/>
              <a:gd name="connsiteX19" fmla="*/ 268812 w 434354"/>
              <a:gd name="connsiteY19" fmla="*/ 0 h 1308100"/>
              <a:gd name="connsiteX0" fmla="*/ 268812 w 434354"/>
              <a:gd name="connsiteY0" fmla="*/ 0 h 1308100"/>
              <a:gd name="connsiteX1" fmla="*/ 91012 w 434354"/>
              <a:gd name="connsiteY1" fmla="*/ 50800 h 1308100"/>
              <a:gd name="connsiteX2" fmla="*/ 65612 w 434354"/>
              <a:gd name="connsiteY2" fmla="*/ 88900 h 1308100"/>
              <a:gd name="connsiteX3" fmla="*/ 40212 w 434354"/>
              <a:gd name="connsiteY3" fmla="*/ 165100 h 1308100"/>
              <a:gd name="connsiteX4" fmla="*/ 40212 w 434354"/>
              <a:gd name="connsiteY4" fmla="*/ 965200 h 1308100"/>
              <a:gd name="connsiteX5" fmla="*/ 52896 w 434354"/>
              <a:gd name="connsiteY5" fmla="*/ 1057280 h 1308100"/>
              <a:gd name="connsiteX6" fmla="*/ 52896 w 434354"/>
              <a:gd name="connsiteY6" fmla="*/ 1128718 h 1308100"/>
              <a:gd name="connsiteX7" fmla="*/ 124334 w 434354"/>
              <a:gd name="connsiteY7" fmla="*/ 1200156 h 1308100"/>
              <a:gd name="connsiteX8" fmla="*/ 230712 w 434354"/>
              <a:gd name="connsiteY8" fmla="*/ 1270000 h 1308100"/>
              <a:gd name="connsiteX9" fmla="*/ 306912 w 434354"/>
              <a:gd name="connsiteY9" fmla="*/ 1308100 h 1308100"/>
              <a:gd name="connsiteX10" fmla="*/ 345012 w 434354"/>
              <a:gd name="connsiteY10" fmla="*/ 1295400 h 1308100"/>
              <a:gd name="connsiteX11" fmla="*/ 370412 w 434354"/>
              <a:gd name="connsiteY11" fmla="*/ 1257300 h 1308100"/>
              <a:gd name="connsiteX12" fmla="*/ 395812 w 434354"/>
              <a:gd name="connsiteY12" fmla="*/ 1143000 h 1308100"/>
              <a:gd name="connsiteX13" fmla="*/ 408512 w 434354"/>
              <a:gd name="connsiteY13" fmla="*/ 1104900 h 1308100"/>
              <a:gd name="connsiteX14" fmla="*/ 408512 w 434354"/>
              <a:gd name="connsiteY14" fmla="*/ 584200 h 1308100"/>
              <a:gd name="connsiteX15" fmla="*/ 395812 w 434354"/>
              <a:gd name="connsiteY15" fmla="*/ 508000 h 1308100"/>
              <a:gd name="connsiteX16" fmla="*/ 383112 w 434354"/>
              <a:gd name="connsiteY16" fmla="*/ 406400 h 1308100"/>
              <a:gd name="connsiteX17" fmla="*/ 370412 w 434354"/>
              <a:gd name="connsiteY17" fmla="*/ 127000 h 1308100"/>
              <a:gd name="connsiteX18" fmla="*/ 306912 w 434354"/>
              <a:gd name="connsiteY18" fmla="*/ 12700 h 1308100"/>
              <a:gd name="connsiteX19" fmla="*/ 268812 w 434354"/>
              <a:gd name="connsiteY19" fmla="*/ 0 h 130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34354" h="1308100">
                <a:moveTo>
                  <a:pt x="268812" y="0"/>
                </a:moveTo>
                <a:cubicBezTo>
                  <a:pt x="211978" y="10333"/>
                  <a:pt x="136927" y="4885"/>
                  <a:pt x="91012" y="50800"/>
                </a:cubicBezTo>
                <a:cubicBezTo>
                  <a:pt x="80219" y="61593"/>
                  <a:pt x="71811" y="74952"/>
                  <a:pt x="65612" y="88900"/>
                </a:cubicBezTo>
                <a:cubicBezTo>
                  <a:pt x="54738" y="113366"/>
                  <a:pt x="40212" y="165100"/>
                  <a:pt x="40212" y="165100"/>
                </a:cubicBezTo>
                <a:cubicBezTo>
                  <a:pt x="0" y="486799"/>
                  <a:pt x="17531" y="307458"/>
                  <a:pt x="40212" y="965200"/>
                </a:cubicBezTo>
                <a:cubicBezTo>
                  <a:pt x="41168" y="992924"/>
                  <a:pt x="38964" y="1036382"/>
                  <a:pt x="52896" y="1057280"/>
                </a:cubicBezTo>
                <a:cubicBezTo>
                  <a:pt x="57129" y="1074213"/>
                  <a:pt x="44236" y="1113563"/>
                  <a:pt x="52896" y="1128718"/>
                </a:cubicBezTo>
                <a:cubicBezTo>
                  <a:pt x="67940" y="1155045"/>
                  <a:pt x="100056" y="1183971"/>
                  <a:pt x="124334" y="1200156"/>
                </a:cubicBezTo>
                <a:cubicBezTo>
                  <a:pt x="135516" y="1233703"/>
                  <a:pt x="197960" y="1259083"/>
                  <a:pt x="230712" y="1270000"/>
                </a:cubicBezTo>
                <a:cubicBezTo>
                  <a:pt x="283292" y="1287527"/>
                  <a:pt x="257673" y="1275274"/>
                  <a:pt x="306912" y="1308100"/>
                </a:cubicBezTo>
                <a:cubicBezTo>
                  <a:pt x="319612" y="1303867"/>
                  <a:pt x="334559" y="1303763"/>
                  <a:pt x="345012" y="1295400"/>
                </a:cubicBezTo>
                <a:cubicBezTo>
                  <a:pt x="356931" y="1285865"/>
                  <a:pt x="363586" y="1270952"/>
                  <a:pt x="370412" y="1257300"/>
                </a:cubicBezTo>
                <a:cubicBezTo>
                  <a:pt x="387566" y="1222993"/>
                  <a:pt x="388008" y="1178120"/>
                  <a:pt x="395812" y="1143000"/>
                </a:cubicBezTo>
                <a:cubicBezTo>
                  <a:pt x="398716" y="1129932"/>
                  <a:pt x="404279" y="1117600"/>
                  <a:pt x="408512" y="1104900"/>
                </a:cubicBezTo>
                <a:cubicBezTo>
                  <a:pt x="434354" y="872321"/>
                  <a:pt x="428862" y="970845"/>
                  <a:pt x="408512" y="584200"/>
                </a:cubicBezTo>
                <a:cubicBezTo>
                  <a:pt x="407159" y="558485"/>
                  <a:pt x="399454" y="533492"/>
                  <a:pt x="395812" y="508000"/>
                </a:cubicBezTo>
                <a:cubicBezTo>
                  <a:pt x="390985" y="474213"/>
                  <a:pt x="387345" y="440267"/>
                  <a:pt x="383112" y="406400"/>
                </a:cubicBezTo>
                <a:cubicBezTo>
                  <a:pt x="378879" y="313267"/>
                  <a:pt x="377847" y="219933"/>
                  <a:pt x="370412" y="127000"/>
                </a:cubicBezTo>
                <a:cubicBezTo>
                  <a:pt x="367961" y="96363"/>
                  <a:pt x="319753" y="16980"/>
                  <a:pt x="306912" y="12700"/>
                </a:cubicBezTo>
                <a:lnTo>
                  <a:pt x="268812" y="0"/>
                </a:lnTo>
                <a:close/>
              </a:path>
            </a:pathLst>
          </a:custGeom>
          <a:noFill/>
          <a:ln w="28575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85" name="Vrije vorm 284"/>
          <p:cNvSpPr/>
          <p:nvPr/>
        </p:nvSpPr>
        <p:spPr>
          <a:xfrm>
            <a:off x="5924550" y="4186769"/>
            <a:ext cx="647849" cy="1020233"/>
          </a:xfrm>
          <a:custGeom>
            <a:avLst/>
            <a:gdLst>
              <a:gd name="connsiteX0" fmla="*/ 31750 w 647849"/>
              <a:gd name="connsiteY0" fmla="*/ 105833 h 1020233"/>
              <a:gd name="connsiteX1" fmla="*/ 44450 w 647849"/>
              <a:gd name="connsiteY1" fmla="*/ 728133 h 1020233"/>
              <a:gd name="connsiteX2" fmla="*/ 57150 w 647849"/>
              <a:gd name="connsiteY2" fmla="*/ 766233 h 1020233"/>
              <a:gd name="connsiteX3" fmla="*/ 69850 w 647849"/>
              <a:gd name="connsiteY3" fmla="*/ 969433 h 1020233"/>
              <a:gd name="connsiteX4" fmla="*/ 234950 w 647849"/>
              <a:gd name="connsiteY4" fmla="*/ 1007533 h 1020233"/>
              <a:gd name="connsiteX5" fmla="*/ 273050 w 647849"/>
              <a:gd name="connsiteY5" fmla="*/ 1020233 h 1020233"/>
              <a:gd name="connsiteX6" fmla="*/ 425450 w 647849"/>
              <a:gd name="connsiteY6" fmla="*/ 1007533 h 1020233"/>
              <a:gd name="connsiteX7" fmla="*/ 488950 w 647849"/>
              <a:gd name="connsiteY7" fmla="*/ 994833 h 1020233"/>
              <a:gd name="connsiteX8" fmla="*/ 565150 w 647849"/>
              <a:gd name="connsiteY8" fmla="*/ 982133 h 1020233"/>
              <a:gd name="connsiteX9" fmla="*/ 603250 w 647849"/>
              <a:gd name="connsiteY9" fmla="*/ 944033 h 1020233"/>
              <a:gd name="connsiteX10" fmla="*/ 615950 w 647849"/>
              <a:gd name="connsiteY10" fmla="*/ 893233 h 1020233"/>
              <a:gd name="connsiteX11" fmla="*/ 577850 w 647849"/>
              <a:gd name="connsiteY11" fmla="*/ 601133 h 1020233"/>
              <a:gd name="connsiteX12" fmla="*/ 565150 w 647849"/>
              <a:gd name="connsiteY12" fmla="*/ 436033 h 1020233"/>
              <a:gd name="connsiteX13" fmla="*/ 488950 w 647849"/>
              <a:gd name="connsiteY13" fmla="*/ 410633 h 1020233"/>
              <a:gd name="connsiteX14" fmla="*/ 323850 w 647849"/>
              <a:gd name="connsiteY14" fmla="*/ 385233 h 1020233"/>
              <a:gd name="connsiteX15" fmla="*/ 323850 w 647849"/>
              <a:gd name="connsiteY15" fmla="*/ 156633 h 1020233"/>
              <a:gd name="connsiteX16" fmla="*/ 311150 w 647849"/>
              <a:gd name="connsiteY16" fmla="*/ 118533 h 1020233"/>
              <a:gd name="connsiteX17" fmla="*/ 234950 w 647849"/>
              <a:gd name="connsiteY17" fmla="*/ 93133 h 1020233"/>
              <a:gd name="connsiteX18" fmla="*/ 31750 w 647849"/>
              <a:gd name="connsiteY18" fmla="*/ 105833 h 1020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47849" h="1020233">
                <a:moveTo>
                  <a:pt x="31750" y="105833"/>
                </a:moveTo>
                <a:cubicBezTo>
                  <a:pt x="0" y="211666"/>
                  <a:pt x="36476" y="520810"/>
                  <a:pt x="44450" y="728133"/>
                </a:cubicBezTo>
                <a:cubicBezTo>
                  <a:pt x="44965" y="741510"/>
                  <a:pt x="55749" y="752920"/>
                  <a:pt x="57150" y="766233"/>
                </a:cubicBezTo>
                <a:cubicBezTo>
                  <a:pt x="64254" y="833726"/>
                  <a:pt x="45252" y="906182"/>
                  <a:pt x="69850" y="969433"/>
                </a:cubicBezTo>
                <a:cubicBezTo>
                  <a:pt x="78054" y="990528"/>
                  <a:pt x="227317" y="1006443"/>
                  <a:pt x="234950" y="1007533"/>
                </a:cubicBezTo>
                <a:cubicBezTo>
                  <a:pt x="247650" y="1011766"/>
                  <a:pt x="259663" y="1020233"/>
                  <a:pt x="273050" y="1020233"/>
                </a:cubicBezTo>
                <a:cubicBezTo>
                  <a:pt x="324026" y="1020233"/>
                  <a:pt x="374823" y="1013489"/>
                  <a:pt x="425450" y="1007533"/>
                </a:cubicBezTo>
                <a:cubicBezTo>
                  <a:pt x="446888" y="1005011"/>
                  <a:pt x="467712" y="998694"/>
                  <a:pt x="488950" y="994833"/>
                </a:cubicBezTo>
                <a:cubicBezTo>
                  <a:pt x="514285" y="990227"/>
                  <a:pt x="539750" y="986366"/>
                  <a:pt x="565150" y="982133"/>
                </a:cubicBezTo>
                <a:cubicBezTo>
                  <a:pt x="577850" y="969433"/>
                  <a:pt x="594339" y="959627"/>
                  <a:pt x="603250" y="944033"/>
                </a:cubicBezTo>
                <a:cubicBezTo>
                  <a:pt x="611910" y="928878"/>
                  <a:pt x="615950" y="910687"/>
                  <a:pt x="615950" y="893233"/>
                </a:cubicBezTo>
                <a:cubicBezTo>
                  <a:pt x="615950" y="644182"/>
                  <a:pt x="647849" y="706132"/>
                  <a:pt x="577850" y="601133"/>
                </a:cubicBezTo>
                <a:cubicBezTo>
                  <a:pt x="573617" y="546100"/>
                  <a:pt x="588492" y="486051"/>
                  <a:pt x="565150" y="436033"/>
                </a:cubicBezTo>
                <a:cubicBezTo>
                  <a:pt x="553828" y="411771"/>
                  <a:pt x="514350" y="419100"/>
                  <a:pt x="488950" y="410633"/>
                </a:cubicBezTo>
                <a:cubicBezTo>
                  <a:pt x="410489" y="384479"/>
                  <a:pt x="464171" y="399265"/>
                  <a:pt x="323850" y="385233"/>
                </a:cubicBezTo>
                <a:cubicBezTo>
                  <a:pt x="288166" y="278182"/>
                  <a:pt x="323850" y="401262"/>
                  <a:pt x="323850" y="156633"/>
                </a:cubicBezTo>
                <a:cubicBezTo>
                  <a:pt x="323850" y="143246"/>
                  <a:pt x="322043" y="126314"/>
                  <a:pt x="311150" y="118533"/>
                </a:cubicBezTo>
                <a:cubicBezTo>
                  <a:pt x="289363" y="102971"/>
                  <a:pt x="234950" y="93133"/>
                  <a:pt x="234950" y="93133"/>
                </a:cubicBezTo>
                <a:cubicBezTo>
                  <a:pt x="47708" y="106507"/>
                  <a:pt x="63500" y="0"/>
                  <a:pt x="31750" y="105833"/>
                </a:cubicBezTo>
                <a:close/>
              </a:path>
            </a:pathLst>
          </a:custGeom>
          <a:noFill/>
          <a:ln w="28575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86" name="Ovaal 285"/>
          <p:cNvSpPr/>
          <p:nvPr/>
        </p:nvSpPr>
        <p:spPr>
          <a:xfrm>
            <a:off x="6574967" y="3206748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87" name="Groep 88"/>
          <p:cNvGrpSpPr/>
          <p:nvPr/>
        </p:nvGrpSpPr>
        <p:grpSpPr>
          <a:xfrm>
            <a:off x="5717711" y="4349756"/>
            <a:ext cx="750099" cy="798518"/>
            <a:chOff x="5717711" y="4349756"/>
            <a:chExt cx="750099" cy="798518"/>
          </a:xfrm>
        </p:grpSpPr>
        <p:sp>
          <p:nvSpPr>
            <p:cNvPr id="288" name="Ovaal 287"/>
            <p:cNvSpPr/>
            <p:nvPr/>
          </p:nvSpPr>
          <p:spPr>
            <a:xfrm>
              <a:off x="5717711" y="4349756"/>
              <a:ext cx="178595" cy="214314"/>
            </a:xfrm>
            <a:prstGeom prst="ellipse">
              <a:avLst/>
            </a:prstGeom>
            <a:solidFill>
              <a:srgbClr val="92D05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" name="Ovaal 288"/>
            <p:cNvSpPr/>
            <p:nvPr/>
          </p:nvSpPr>
          <p:spPr>
            <a:xfrm>
              <a:off x="5717711" y="4635508"/>
              <a:ext cx="178595" cy="214314"/>
            </a:xfrm>
            <a:prstGeom prst="ellipse">
              <a:avLst/>
            </a:prstGeom>
            <a:solidFill>
              <a:srgbClr val="92D05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0" name="Ovaal 289"/>
            <p:cNvSpPr/>
            <p:nvPr/>
          </p:nvSpPr>
          <p:spPr>
            <a:xfrm>
              <a:off x="5717711" y="4921260"/>
              <a:ext cx="178595" cy="214314"/>
            </a:xfrm>
            <a:prstGeom prst="ellipse">
              <a:avLst/>
            </a:prstGeom>
            <a:solidFill>
              <a:srgbClr val="92D05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1" name="Ovaal 290"/>
            <p:cNvSpPr/>
            <p:nvPr/>
          </p:nvSpPr>
          <p:spPr>
            <a:xfrm>
              <a:off x="6003463" y="4933960"/>
              <a:ext cx="178595" cy="214314"/>
            </a:xfrm>
            <a:prstGeom prst="ellipse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2" name="Ovaal 291"/>
            <p:cNvSpPr/>
            <p:nvPr/>
          </p:nvSpPr>
          <p:spPr>
            <a:xfrm>
              <a:off x="6289215" y="4643446"/>
              <a:ext cx="178595" cy="21431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3" name="Ovaal 292"/>
            <p:cNvSpPr/>
            <p:nvPr/>
          </p:nvSpPr>
          <p:spPr>
            <a:xfrm>
              <a:off x="6289215" y="4929198"/>
              <a:ext cx="178595" cy="21431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4" name="Ovaal 293"/>
            <p:cNvSpPr/>
            <p:nvPr/>
          </p:nvSpPr>
          <p:spPr>
            <a:xfrm>
              <a:off x="6000760" y="4352932"/>
              <a:ext cx="178595" cy="21431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5" name="Ovaal 294"/>
            <p:cNvSpPr/>
            <p:nvPr/>
          </p:nvSpPr>
          <p:spPr>
            <a:xfrm>
              <a:off x="6000760" y="4638684"/>
              <a:ext cx="178595" cy="21431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0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96" name="Groep 102"/>
          <p:cNvGrpSpPr/>
          <p:nvPr/>
        </p:nvGrpSpPr>
        <p:grpSpPr>
          <a:xfrm>
            <a:off x="5715008" y="3500438"/>
            <a:ext cx="1035851" cy="798518"/>
            <a:chOff x="5717711" y="4349756"/>
            <a:chExt cx="1035851" cy="798518"/>
          </a:xfrm>
        </p:grpSpPr>
        <p:sp>
          <p:nvSpPr>
            <p:cNvPr id="297" name="Ovaal 296"/>
            <p:cNvSpPr/>
            <p:nvPr/>
          </p:nvSpPr>
          <p:spPr>
            <a:xfrm>
              <a:off x="5717711" y="4349756"/>
              <a:ext cx="178595" cy="214314"/>
            </a:xfrm>
            <a:prstGeom prst="ellipse">
              <a:avLst/>
            </a:prstGeom>
            <a:solidFill>
              <a:srgbClr val="92D05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Ovaal 297"/>
            <p:cNvSpPr/>
            <p:nvPr/>
          </p:nvSpPr>
          <p:spPr>
            <a:xfrm>
              <a:off x="5717711" y="4635508"/>
              <a:ext cx="178595" cy="214314"/>
            </a:xfrm>
            <a:prstGeom prst="ellipse">
              <a:avLst/>
            </a:prstGeom>
            <a:solidFill>
              <a:srgbClr val="92D05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9" name="Ovaal 298"/>
            <p:cNvSpPr/>
            <p:nvPr/>
          </p:nvSpPr>
          <p:spPr>
            <a:xfrm>
              <a:off x="5717711" y="4921260"/>
              <a:ext cx="178595" cy="214314"/>
            </a:xfrm>
            <a:prstGeom prst="ellipse">
              <a:avLst/>
            </a:prstGeom>
            <a:solidFill>
              <a:srgbClr val="92D05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0" name="Ovaal 299"/>
            <p:cNvSpPr/>
            <p:nvPr/>
          </p:nvSpPr>
          <p:spPr>
            <a:xfrm>
              <a:off x="6003463" y="4933960"/>
              <a:ext cx="178595" cy="214314"/>
            </a:xfrm>
            <a:prstGeom prst="ellipse">
              <a:avLst/>
            </a:prstGeom>
            <a:solidFill>
              <a:srgbClr val="00B0F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Ovaal 300"/>
            <p:cNvSpPr/>
            <p:nvPr/>
          </p:nvSpPr>
          <p:spPr>
            <a:xfrm>
              <a:off x="6289215" y="4643446"/>
              <a:ext cx="178595" cy="21431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Ovaal 301"/>
            <p:cNvSpPr/>
            <p:nvPr/>
          </p:nvSpPr>
          <p:spPr>
            <a:xfrm>
              <a:off x="6289215" y="4929198"/>
              <a:ext cx="178595" cy="21431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3" name="Ovaal 302"/>
            <p:cNvSpPr/>
            <p:nvPr/>
          </p:nvSpPr>
          <p:spPr>
            <a:xfrm>
              <a:off x="6000760" y="4352932"/>
              <a:ext cx="178595" cy="21431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0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4" name="Ovaal 303"/>
            <p:cNvSpPr/>
            <p:nvPr/>
          </p:nvSpPr>
          <p:spPr>
            <a:xfrm>
              <a:off x="6000760" y="4638684"/>
              <a:ext cx="178595" cy="21431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0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05" name="Groep 128"/>
            <p:cNvGrpSpPr/>
            <p:nvPr/>
          </p:nvGrpSpPr>
          <p:grpSpPr>
            <a:xfrm>
              <a:off x="6574967" y="4357694"/>
              <a:ext cx="178595" cy="785818"/>
              <a:chOff x="6574967" y="4357694"/>
              <a:chExt cx="178595" cy="785818"/>
            </a:xfrm>
          </p:grpSpPr>
          <p:sp>
            <p:nvSpPr>
              <p:cNvPr id="306" name="Ovaal 305"/>
              <p:cNvSpPr/>
              <p:nvPr/>
            </p:nvSpPr>
            <p:spPr>
              <a:xfrm>
                <a:off x="6574967" y="4357694"/>
                <a:ext cx="178595" cy="214314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7" name="Ovaal 306"/>
              <p:cNvSpPr/>
              <p:nvPr/>
            </p:nvSpPr>
            <p:spPr>
              <a:xfrm>
                <a:off x="6574967" y="4643446"/>
                <a:ext cx="178595" cy="214314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0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8" name="Ovaal 307"/>
              <p:cNvSpPr/>
              <p:nvPr/>
            </p:nvSpPr>
            <p:spPr>
              <a:xfrm>
                <a:off x="6574967" y="4929198"/>
                <a:ext cx="178595" cy="214314"/>
              </a:xfrm>
              <a:prstGeom prst="ellips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00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309" name="Ovaal 308"/>
          <p:cNvSpPr/>
          <p:nvPr/>
        </p:nvSpPr>
        <p:spPr>
          <a:xfrm>
            <a:off x="6569174" y="3510533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310" name="Ovaal 309"/>
          <p:cNvSpPr/>
          <p:nvPr/>
        </p:nvSpPr>
        <p:spPr>
          <a:xfrm>
            <a:off x="6569174" y="3796285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311" name="Ovaal 310"/>
          <p:cNvSpPr/>
          <p:nvPr/>
        </p:nvSpPr>
        <p:spPr>
          <a:xfrm>
            <a:off x="6569174" y="4082037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312" name="Ovaal 311"/>
          <p:cNvSpPr/>
          <p:nvPr/>
        </p:nvSpPr>
        <p:spPr>
          <a:xfrm>
            <a:off x="8228879" y="3491483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313" name="Ovaal 312"/>
          <p:cNvSpPr/>
          <p:nvPr/>
        </p:nvSpPr>
        <p:spPr>
          <a:xfrm>
            <a:off x="8228879" y="3777235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314" name="Ovaal 313"/>
          <p:cNvSpPr/>
          <p:nvPr/>
        </p:nvSpPr>
        <p:spPr>
          <a:xfrm>
            <a:off x="8228879" y="4062987"/>
            <a:ext cx="178595" cy="21431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" grpId="0" animBg="1"/>
      <p:bldP spid="257" grpId="0" animBg="1"/>
      <p:bldP spid="284" grpId="0" animBg="1"/>
      <p:bldP spid="28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>
          <a:xfrm>
            <a:off x="459846" y="313566"/>
            <a:ext cx="8288618" cy="523220"/>
          </a:xfrm>
        </p:spPr>
        <p:txBody>
          <a:bodyPr/>
          <a:lstStyle/>
          <a:p>
            <a:r>
              <a:rPr lang="nl-NL" dirty="0"/>
              <a:t>Hoe meten we ons probleem? 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hthoek 5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Voeg hier de nulmeting in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inhoud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&lt;Beschrijf hier hoe het team tussentijds zicht kan houden op het bereiken van de doelstelling&gt;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Hoe mete</a:t>
            </a:r>
            <a:r>
              <a:rPr lang="nl-NL" dirty="0" smtClean="0"/>
              <a:t>n we het bereiken van de doelstelling?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inhoud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Eventueel voorstel invoegen voor eigen meetsysteem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Eigen meetsysteem</a:t>
            </a:r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77072"/>
            <a:ext cx="88265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us Delta Onderwijs MBO beter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9BFF"/>
        </a:solidFill>
        <a:ln w="9525">
          <a:noFill/>
          <a:round/>
          <a:headEnd/>
          <a:tailEnd/>
        </a:ln>
      </a:spPr>
      <a:bodyPr wrap="none" anchor="ctr"/>
      <a:lstStyle>
        <a:defPPr marL="540000" algn="l" defTabSz="914400" rtl="0" eaLnBrk="1" fontAlgn="base" latinLnBrk="0" hangingPunct="1">
          <a:spcBef>
            <a:spcPct val="0"/>
          </a:spcBef>
          <a:spcAft>
            <a:spcPct val="0"/>
          </a:spcAft>
          <a:defRPr sz="28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Plus Delta Onderwijs MBO beter</Template>
  <TotalTime>67</TotalTime>
  <Words>276</Words>
  <Application>Microsoft Office PowerPoint</Application>
  <PresentationFormat>Diavoorstelling (4:3)</PresentationFormat>
  <Paragraphs>73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Plus Delta Onderwijs MBO beter</vt:lpstr>
      <vt:lpstr>Weten wat en hoe je meet &lt;projectnaam&gt;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</vt:vector>
  </TitlesOfParts>
  <Manager>Van de Lindeloof</Manager>
  <Company>Plus Delta Onderwijs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MBObeter formats</dc:title>
  <dc:subject>MBObeter</dc:subject>
  <dc:creator>Van de Lindeloof</dc:creator>
  <cp:lastModifiedBy>Van de Lindeloof</cp:lastModifiedBy>
  <cp:revision>12</cp:revision>
  <dcterms:created xsi:type="dcterms:W3CDTF">2012-08-03T06:42:39Z</dcterms:created>
  <dcterms:modified xsi:type="dcterms:W3CDTF">2012-08-03T08:58:04Z</dcterms:modified>
  <cp:version>1.0</cp:version>
</cp:coreProperties>
</file>