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7"/>
  </p:notesMasterIdLst>
  <p:handoutMasterIdLst>
    <p:handoutMasterId r:id="rId18"/>
  </p:handoutMasterIdLst>
  <p:sldIdLst>
    <p:sldId id="907" r:id="rId2"/>
    <p:sldId id="933" r:id="rId3"/>
    <p:sldId id="934" r:id="rId4"/>
    <p:sldId id="936" r:id="rId5"/>
    <p:sldId id="937" r:id="rId6"/>
    <p:sldId id="945" r:id="rId7"/>
    <p:sldId id="946" r:id="rId8"/>
    <p:sldId id="940" r:id="rId9"/>
    <p:sldId id="941" r:id="rId10"/>
    <p:sldId id="942" r:id="rId11"/>
    <p:sldId id="944" r:id="rId12"/>
    <p:sldId id="947" r:id="rId13"/>
    <p:sldId id="918" r:id="rId14"/>
    <p:sldId id="932" r:id="rId15"/>
    <p:sldId id="554" r:id="rId16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9" autoAdjust="0"/>
    <p:restoredTop sz="99275" autoAdjust="0"/>
  </p:normalViewPr>
  <p:slideViewPr>
    <p:cSldViewPr>
      <p:cViewPr varScale="1">
        <p:scale>
          <a:sx n="74" d="100"/>
          <a:sy n="74" d="100"/>
        </p:scale>
        <p:origin x="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2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100" d="100"/>
          <a:sy n="100" d="100"/>
        </p:scale>
        <p:origin x="1950" y="-79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6199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5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306844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28-6-2011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5" Type="http://schemas.openxmlformats.org/officeDocument/2006/relationships/image" Target="../media/image13.wmf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Sessie 3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&lt;plaats hier het processchema&gt;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335" y="3212976"/>
            <a:ext cx="8345465" cy="2459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1756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Belangrijkste kritieken / opmerkingen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…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..</a:t>
            </a:r>
          </a:p>
          <a:p>
            <a:pPr marL="360000"/>
            <a:r>
              <a:rPr lang="nl-NL" dirty="0">
                <a:sym typeface="Wingdings" pitchFamily="2" charset="2"/>
              </a:rPr>
              <a:t>.</a:t>
            </a:r>
            <a:endParaRPr lang="nl-NL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243523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Wat gaat er allemaal goed?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…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..</a:t>
            </a:r>
          </a:p>
          <a:p>
            <a:pPr marL="360000"/>
            <a:r>
              <a:rPr lang="nl-NL" dirty="0">
                <a:sym typeface="Wingdings" pitchFamily="2" charset="2"/>
              </a:rPr>
              <a:t>.</a:t>
            </a:r>
            <a:endParaRPr lang="nl-NL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857095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46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err="1" smtClean="0"/>
              <a:t>Processchema-analyse</a:t>
            </a:r>
            <a:endParaRPr lang="nl-NL" dirty="0" smtClean="0"/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3095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23606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03922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37114308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978" y="1283420"/>
            <a:ext cx="4630044" cy="5626205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| analyse</a:t>
            </a:r>
            <a:endParaRPr lang="nl-NL" dirty="0"/>
          </a:p>
        </p:txBody>
      </p:sp>
      <p:grpSp>
        <p:nvGrpSpPr>
          <p:cNvPr id="43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5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50" name="Ovaal 49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1" name="Rechte verbindingslijn met pijl 50"/>
              <p:cNvCxnSpPr>
                <a:stCxn id="50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56" name="Rechte verbindingslijn met pijl 55"/>
            <p:cNvCxnSpPr>
              <a:stCxn id="61" idx="7"/>
              <a:endCxn id="57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59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61" name="Ovaal 60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62" name="Rechte verbindingslijn met pijl 61"/>
                <p:cNvCxnSpPr>
                  <a:stCxn id="61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0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67" name="Ovaal 66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8" name="Rechte verbindingslijn met pijl 67"/>
              <p:cNvCxnSpPr>
                <a:stCxn id="67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ep 68"/>
          <p:cNvGrpSpPr/>
          <p:nvPr/>
        </p:nvGrpSpPr>
        <p:grpSpPr>
          <a:xfrm>
            <a:off x="3777865" y="3737633"/>
            <a:ext cx="5051553" cy="2975134"/>
            <a:chOff x="3777865" y="3737633"/>
            <a:chExt cx="5051553" cy="2975134"/>
          </a:xfrm>
        </p:grpSpPr>
        <p:grpSp>
          <p:nvGrpSpPr>
            <p:cNvPr id="70" name="Groep 65"/>
            <p:cNvGrpSpPr/>
            <p:nvPr/>
          </p:nvGrpSpPr>
          <p:grpSpPr>
            <a:xfrm>
              <a:off x="3777865" y="3737633"/>
              <a:ext cx="3563097" cy="2030779"/>
              <a:chOff x="3777865" y="3737633"/>
              <a:chExt cx="3563097" cy="2030779"/>
            </a:xfrm>
          </p:grpSpPr>
          <p:grpSp>
            <p:nvGrpSpPr>
              <p:cNvPr id="7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75" name="Ovaal 7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76" name="Rechte verbindingslijn met pijl 75"/>
                <p:cNvCxnSpPr>
                  <a:stCxn id="7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Ovaal 72"/>
              <p:cNvSpPr/>
              <p:nvPr/>
            </p:nvSpPr>
            <p:spPr>
              <a:xfrm>
                <a:off x="3777865" y="373763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74" name="Rechte verbindingslijn met pijl 73"/>
              <p:cNvCxnSpPr>
                <a:stCxn id="73" idx="5"/>
              </p:cNvCxnSpPr>
              <p:nvPr/>
            </p:nvCxnSpPr>
            <p:spPr>
              <a:xfrm>
                <a:off x="5068581" y="471745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  <p:grpSp>
        <p:nvGrpSpPr>
          <p:cNvPr id="77" name="Groep 76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78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80" name="Ovaal 79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82" name="Rechte verbindingslijn met pijl 81"/>
              <p:cNvCxnSpPr>
                <a:stCxn id="80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9" name="Afbeelding 7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471419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pic>
        <p:nvPicPr>
          <p:cNvPr id="20" name="Afbeelding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685" y="1314760"/>
            <a:ext cx="4570037" cy="5563523"/>
          </a:xfrm>
          <a:prstGeom prst="rect">
            <a:avLst/>
          </a:prstGeom>
        </p:spPr>
      </p:pic>
      <p:grpSp>
        <p:nvGrpSpPr>
          <p:cNvPr id="26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8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9" name="Ovaal 28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30" name="Rechte verbindingslijn met pijl 29"/>
              <p:cNvCxnSpPr>
                <a:stCxn id="29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086714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Afgeronde rechthoek 117"/>
          <p:cNvSpPr/>
          <p:nvPr/>
        </p:nvSpPr>
        <p:spPr>
          <a:xfrm>
            <a:off x="2483768" y="4293096"/>
            <a:ext cx="2232248" cy="237626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wrap="none" rtlCol="0" anchor="ctr"/>
          <a:lstStyle/>
          <a:p>
            <a:pPr marL="5400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Waarom?</a:t>
            </a:r>
          </a:p>
          <a:p>
            <a:pPr marL="360000"/>
            <a:r>
              <a:rPr lang="nl-NL" dirty="0" smtClean="0"/>
              <a:t>Een </a:t>
            </a:r>
            <a:r>
              <a:rPr lang="nl-NL" dirty="0"/>
              <a:t>eenduidige kijk op het onderwijsproces en ondersteunende processen</a:t>
            </a:r>
          </a:p>
          <a:p>
            <a:pPr marL="360000"/>
            <a:r>
              <a:rPr lang="nl-NL" dirty="0"/>
              <a:t>Begrip en overeenstemming over wat er exact in het (onderwijs)proces gebeurt</a:t>
            </a:r>
          </a:p>
          <a:p>
            <a:pPr marL="360000"/>
            <a:r>
              <a:rPr lang="nl-NL" dirty="0"/>
              <a:t>Het helpt om een proces dat niet optimaal functioneert te analyseren</a:t>
            </a:r>
          </a:p>
          <a:p>
            <a:pPr marL="360000"/>
            <a:r>
              <a:rPr lang="nl-NL" dirty="0"/>
              <a:t>Overeenstemming over eerste kritieken / </a:t>
            </a:r>
            <a:r>
              <a:rPr lang="nl-NL" dirty="0" smtClean="0"/>
              <a:t>knelpunten welke de basis vormen voor de vervolgstappen</a:t>
            </a:r>
          </a:p>
          <a:p>
            <a:pPr marL="360000">
              <a:buNone/>
            </a:pPr>
            <a:endParaRPr lang="nl-NL" dirty="0" smtClean="0">
              <a:sym typeface="Wingdings" pitchFamily="2" charset="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435608"/>
            <a:ext cx="8424936" cy="2089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5101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>
              <a:buNone/>
            </a:pPr>
            <a:r>
              <a:rPr lang="nl-NL" b="1" dirty="0" smtClean="0"/>
              <a:t>Aanpak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Vaststellen proces op hoofdlijnen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Beantwoorden van de vragen op de ‘geeltjes’</a:t>
            </a:r>
          </a:p>
          <a:p>
            <a:pPr marL="360000"/>
            <a:r>
              <a:rPr lang="nl-NL" dirty="0" smtClean="0">
                <a:sym typeface="Wingdings" pitchFamily="2" charset="2"/>
              </a:rPr>
              <a:t>Vaststellen of er sprake is van een knelpunt/opmerking of een zware kritiek</a:t>
            </a:r>
          </a:p>
        </p:txBody>
      </p:sp>
      <p:grpSp>
        <p:nvGrpSpPr>
          <p:cNvPr id="3" name="Groep 7"/>
          <p:cNvGrpSpPr/>
          <p:nvPr/>
        </p:nvGrpSpPr>
        <p:grpSpPr>
          <a:xfrm>
            <a:off x="395536" y="4286746"/>
            <a:ext cx="8568952" cy="2382614"/>
            <a:chOff x="395536" y="4286746"/>
            <a:chExt cx="8568952" cy="2382614"/>
          </a:xfrm>
        </p:grpSpPr>
        <p:sp>
          <p:nvSpPr>
            <p:cNvPr id="10" name="Afgeronde rechthoek 9"/>
            <p:cNvSpPr/>
            <p:nvPr/>
          </p:nvSpPr>
          <p:spPr>
            <a:xfrm>
              <a:off x="2483768" y="4293096"/>
              <a:ext cx="2232248" cy="2376264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5400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</a:pPr>
              <a:endParaRPr lang="nl-NL" sz="2800" kern="12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18" name="Afgeronde rechthoek 117"/>
            <p:cNvSpPr/>
            <p:nvPr/>
          </p:nvSpPr>
          <p:spPr>
            <a:xfrm>
              <a:off x="7092280" y="4293096"/>
              <a:ext cx="1872208" cy="2376264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rtlCol="0" anchor="ctr"/>
            <a:lstStyle/>
            <a:p>
              <a:pPr marL="54000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</a:pPr>
              <a:endParaRPr lang="nl-NL" sz="2800" kern="12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4435608"/>
              <a:ext cx="8424936" cy="2089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2" name="Gebogen verbindingslijn 11"/>
            <p:cNvCxnSpPr>
              <a:stCxn id="10" idx="0"/>
              <a:endCxn id="118" idx="0"/>
            </p:cNvCxnSpPr>
            <p:nvPr/>
          </p:nvCxnSpPr>
          <p:spPr>
            <a:xfrm rot="5400000" flipH="1" flipV="1">
              <a:off x="5814138" y="2078850"/>
              <a:ext cx="12700" cy="4428492"/>
            </a:xfrm>
            <a:prstGeom prst="bentConnector3">
              <a:avLst>
                <a:gd name="adj1" fmla="val 180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40450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14480</TotalTime>
  <Words>309</Words>
  <Application>Microsoft Office PowerPoint</Application>
  <PresentationFormat>Diavoorstelling (4:3)</PresentationFormat>
  <Paragraphs>75</Paragraphs>
  <Slides>15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2" baseType="lpstr">
      <vt:lpstr>Arial</vt:lpstr>
      <vt:lpstr>Calibri</vt:lpstr>
      <vt:lpstr>ＭＳ Ｐゴシック</vt:lpstr>
      <vt:lpstr>Symbol</vt:lpstr>
      <vt:lpstr>Times New Roman</vt:lpstr>
      <vt:lpstr>Wingdings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1074</cp:revision>
  <dcterms:created xsi:type="dcterms:W3CDTF">2010-01-16T16:26:21Z</dcterms:created>
  <dcterms:modified xsi:type="dcterms:W3CDTF">2015-12-06T11:51:41Z</dcterms:modified>
</cp:coreProperties>
</file>