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5"/>
  </p:notesMasterIdLst>
  <p:handoutMasterIdLst>
    <p:handoutMasterId r:id="rId16"/>
  </p:handoutMasterIdLst>
  <p:sldIdLst>
    <p:sldId id="907" r:id="rId2"/>
    <p:sldId id="909" r:id="rId3"/>
    <p:sldId id="910" r:id="rId4"/>
    <p:sldId id="911" r:id="rId5"/>
    <p:sldId id="912" r:id="rId6"/>
    <p:sldId id="913" r:id="rId7"/>
    <p:sldId id="914" r:id="rId8"/>
    <p:sldId id="921" r:id="rId9"/>
    <p:sldId id="920" r:id="rId10"/>
    <p:sldId id="917" r:id="rId11"/>
    <p:sldId id="918" r:id="rId12"/>
    <p:sldId id="919" r:id="rId13"/>
    <p:sldId id="554" r:id="rId14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FFFF"/>
    <a:srgbClr val="0194EF"/>
    <a:srgbClr val="669900"/>
    <a:srgbClr val="FFFF99"/>
    <a:srgbClr val="00B0F0"/>
    <a:srgbClr val="FF9900"/>
    <a:srgbClr val="990033"/>
    <a:srgbClr val="95373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jl, licht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69" autoAdjust="0"/>
    <p:restoredTop sz="99275" autoAdjust="0"/>
  </p:normalViewPr>
  <p:slideViewPr>
    <p:cSldViewPr>
      <p:cViewPr varScale="1">
        <p:scale>
          <a:sx n="74" d="100"/>
          <a:sy n="74" d="100"/>
        </p:scale>
        <p:origin x="121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2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402"/>
    </p:cViewPr>
  </p:sorterViewPr>
  <p:notesViewPr>
    <p:cSldViewPr>
      <p:cViewPr>
        <p:scale>
          <a:sx n="100" d="100"/>
          <a:sy n="100" d="100"/>
        </p:scale>
        <p:origin x="1950" y="7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900" smtClean="0">
                <a:latin typeface="Arial" pitchFamily="34" charset="0"/>
                <a:cs typeface="Arial" pitchFamily="34" charset="0"/>
              </a:rPr>
              <a:t>UNC Plus Delta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3C319-F4BD-43AB-BECE-A84A7CFD7C09}" type="slidenum">
              <a:rPr lang="nl-NL" sz="9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590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7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AFFF2C5-6A9D-4428-AA77-8D6D2B3C19E5}" type="datetimeFigureOut">
              <a:rPr lang="nl-NL"/>
              <a:pPr>
                <a:defRPr/>
              </a:pPr>
              <a:t>6-12-2015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450"/>
            <a:ext cx="5335270" cy="4466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D2ABE-98E5-421A-A084-456C1C6457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9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7559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3571-3311-4549-8DF6-90EA7DF16A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735013"/>
            <a:ext cx="2730500" cy="50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5" name="Afbeelding 14" descr="Afbeelding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877" y="1196752"/>
            <a:ext cx="9170633" cy="3756223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t="10847" r="52868" b="2410"/>
          <a:stretch>
            <a:fillRect/>
          </a:stretch>
        </p:blipFill>
        <p:spPr bwMode="auto">
          <a:xfrm>
            <a:off x="7150100" y="-4769"/>
            <a:ext cx="1999212" cy="686717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projectleider, datum, tijd, plaats in te voegen</a:t>
            </a:r>
          </a:p>
        </p:txBody>
      </p:sp>
      <p:sp>
        <p:nvSpPr>
          <p:cNvPr id="24" name="Tijdelijke aanduiding voor tekst 23"/>
          <p:cNvSpPr>
            <a:spLocks noGrp="1"/>
          </p:cNvSpPr>
          <p:nvPr>
            <p:ph type="body" sz="quarter" idx="11" hasCustomPrompt="1"/>
          </p:nvPr>
        </p:nvSpPr>
        <p:spPr>
          <a:xfrm>
            <a:off x="827584" y="764704"/>
            <a:ext cx="2376264" cy="3587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&lt;soort project&gt;</a:t>
            </a:r>
          </a:p>
        </p:txBody>
      </p:sp>
      <p:sp>
        <p:nvSpPr>
          <p:cNvPr id="28" name="Tijdelijke aanduiding voor tekst 27"/>
          <p:cNvSpPr>
            <a:spLocks noGrp="1"/>
          </p:cNvSpPr>
          <p:nvPr>
            <p:ph type="body" sz="quarter" idx="13" hasCustomPrompt="1"/>
          </p:nvPr>
        </p:nvSpPr>
        <p:spPr>
          <a:xfrm>
            <a:off x="611931" y="4004543"/>
            <a:ext cx="6624365" cy="792609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Vermeld hier de ondertitel</a:t>
            </a:r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1916559"/>
            <a:ext cx="6624637" cy="1368425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45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Klik om de naam van het project in te voegen</a:t>
            </a:r>
          </a:p>
        </p:txBody>
      </p:sp>
      <p:sp>
        <p:nvSpPr>
          <p:cNvPr id="32" name="Tijdelijke aanduiding voor afbeelding 31"/>
          <p:cNvSpPr>
            <a:spLocks noGrp="1"/>
          </p:cNvSpPr>
          <p:nvPr>
            <p:ph type="pic" sz="quarter" idx="15" hasCustomPrompt="1"/>
          </p:nvPr>
        </p:nvSpPr>
        <p:spPr>
          <a:xfrm>
            <a:off x="3451101" y="5439378"/>
            <a:ext cx="3240360" cy="93662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Plaats hier het logo van je school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5501431"/>
            <a:ext cx="2382614" cy="7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59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6E4085-8843-429B-9E67-D7A2DAF5EF5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9" r:id="rId5"/>
    <p:sldLayoutId id="2147483720" r:id="rId6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hyperlink" Target="http://www.mbobeter.nl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emf"/><Relationship Id="rId5" Type="http://schemas.openxmlformats.org/officeDocument/2006/relationships/image" Target="../media/image16.wmf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Aftrap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Team:…..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project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552764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Lijkt het jullie wat?</a:t>
            </a:r>
          </a:p>
          <a:p>
            <a:r>
              <a:rPr lang="nl-NL" dirty="0" smtClean="0"/>
              <a:t>Vinden jullie het zinvol / niet zinvol?</a:t>
            </a:r>
          </a:p>
          <a:p>
            <a:r>
              <a:rPr lang="nl-NL" dirty="0" smtClean="0"/>
              <a:t>Hoe willen jullie op de hoogte worden gehouden?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Eerste reacties?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10796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51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Contactgegevens uitwisselen</a:t>
            </a:r>
          </a:p>
          <a:p>
            <a:r>
              <a:rPr lang="nl-NL" dirty="0" smtClean="0"/>
              <a:t>Inplannen interviews ten behoeve van opstellen processchema</a:t>
            </a:r>
          </a:p>
          <a:p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97641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9211" y="2787427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Opening / introductie</a:t>
            </a:r>
          </a:p>
          <a:p>
            <a:r>
              <a:rPr lang="nl-NL" dirty="0"/>
              <a:t>Aanleiding</a:t>
            </a:r>
          </a:p>
          <a:p>
            <a:r>
              <a:rPr lang="nl-NL" dirty="0" smtClean="0"/>
              <a:t>Doelstelling </a:t>
            </a:r>
            <a:r>
              <a:rPr lang="nl-NL" dirty="0"/>
              <a:t>en scope</a:t>
            </a:r>
          </a:p>
          <a:p>
            <a:r>
              <a:rPr lang="nl-NL" dirty="0"/>
              <a:t>Projectorganisatie</a:t>
            </a:r>
          </a:p>
          <a:p>
            <a:r>
              <a:rPr lang="nl-NL" dirty="0"/>
              <a:t>Verwachtingen</a:t>
            </a:r>
          </a:p>
          <a:p>
            <a:r>
              <a:rPr lang="nl-NL" dirty="0" err="1" smtClean="0"/>
              <a:t>VObeter</a:t>
            </a:r>
            <a:r>
              <a:rPr lang="nl-NL" dirty="0" smtClean="0"/>
              <a:t> methodiek en gereedschappen</a:t>
            </a:r>
          </a:p>
          <a:p>
            <a:r>
              <a:rPr lang="nl-NL" dirty="0" smtClean="0"/>
              <a:t>Eerste reacties?</a:t>
            </a:r>
            <a:endParaRPr lang="nl-NL" dirty="0"/>
          </a:p>
          <a:p>
            <a:r>
              <a:rPr lang="nl-NL" dirty="0"/>
              <a:t>Planning en afspraken</a:t>
            </a:r>
          </a:p>
          <a:p>
            <a:r>
              <a:rPr lang="nl-NL" dirty="0"/>
              <a:t>Sluiting</a:t>
            </a:r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09281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15850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Aanleiding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een grafische weergave in van het probleem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2" y="1638300"/>
            <a:ext cx="7991475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6062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1638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Projectorganisatie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428625" y="2051968"/>
            <a:ext cx="8286750" cy="1305024"/>
          </a:xfrm>
          <a:prstGeom prst="rect">
            <a:avLst/>
          </a:prstGeom>
          <a:solidFill>
            <a:srgbClr val="CCEC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28625" y="3501008"/>
            <a:ext cx="8286750" cy="2078385"/>
          </a:xfrm>
          <a:prstGeom prst="rect">
            <a:avLst/>
          </a:prstGeom>
          <a:solidFill>
            <a:srgbClr val="CCEC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357188" y="1844824"/>
            <a:ext cx="3714750" cy="11521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Stuurgroep</a:t>
            </a:r>
          </a:p>
          <a:p>
            <a:pPr marL="342900" indent="-342900" algn="ctr">
              <a:lnSpc>
                <a:spcPct val="120000"/>
              </a:lnSpc>
              <a:buSzPct val="125000"/>
              <a:defRPr/>
            </a:pPr>
            <a:r>
              <a:rPr lang="nl-NL" sz="1200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&lt;namen van leden stuurgroep&gt;</a:t>
            </a:r>
          </a:p>
        </p:txBody>
      </p:sp>
      <p:sp>
        <p:nvSpPr>
          <p:cNvPr id="10" name="Tekstvak 7"/>
          <p:cNvSpPr txBox="1">
            <a:spLocks noChangeArrowheads="1"/>
          </p:cNvSpPr>
          <p:nvPr/>
        </p:nvSpPr>
        <p:spPr bwMode="auto">
          <a:xfrm>
            <a:off x="6011863" y="2104356"/>
            <a:ext cx="26622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nl-NL" sz="1400" dirty="0">
                <a:latin typeface="Arial" charset="0"/>
                <a:cs typeface="Arial" charset="0"/>
              </a:rPr>
              <a:t>Stuurgroepoverleg </a:t>
            </a:r>
            <a:r>
              <a:rPr lang="nl-NL" sz="1400" dirty="0" smtClean="0">
                <a:latin typeface="Arial" charset="0"/>
                <a:cs typeface="Arial" charset="0"/>
              </a:rPr>
              <a:t>x </a:t>
            </a:r>
            <a:r>
              <a:rPr lang="nl-NL" sz="1400" dirty="0">
                <a:latin typeface="Arial" charset="0"/>
                <a:cs typeface="Arial" charset="0"/>
              </a:rPr>
              <a:t>maal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Sturing en besluitvorming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Communicatie naar organisatie</a:t>
            </a:r>
          </a:p>
        </p:txBody>
      </p:sp>
      <p:sp>
        <p:nvSpPr>
          <p:cNvPr id="11" name="Tekstvak 9"/>
          <p:cNvSpPr txBox="1">
            <a:spLocks noChangeArrowheads="1"/>
          </p:cNvSpPr>
          <p:nvPr/>
        </p:nvSpPr>
        <p:spPr bwMode="auto">
          <a:xfrm>
            <a:off x="5864915" y="4841206"/>
            <a:ext cx="285046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nl-NL" sz="1400" dirty="0" smtClean="0">
                <a:latin typeface="Arial" charset="0"/>
                <a:cs typeface="Arial" charset="0"/>
              </a:rPr>
              <a:t>Projectgroepoverleg 1 x per week</a:t>
            </a:r>
            <a:endParaRPr lang="nl-NL" sz="1400" dirty="0">
              <a:latin typeface="Arial" charset="0"/>
              <a:cs typeface="Arial" charset="0"/>
            </a:endParaRP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Analyse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Communicatie naar team</a:t>
            </a:r>
          </a:p>
        </p:txBody>
      </p:sp>
      <p:cxnSp>
        <p:nvCxnSpPr>
          <p:cNvPr id="12" name="Rechte verbindingslijn 11"/>
          <p:cNvCxnSpPr>
            <a:stCxn id="8" idx="2"/>
            <a:endCxn id="13" idx="0"/>
          </p:cNvCxnSpPr>
          <p:nvPr/>
        </p:nvCxnSpPr>
        <p:spPr>
          <a:xfrm>
            <a:off x="2214563" y="2996952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/>
          <p:cNvSpPr/>
          <p:nvPr/>
        </p:nvSpPr>
        <p:spPr>
          <a:xfrm>
            <a:off x="357188" y="3140968"/>
            <a:ext cx="3714750" cy="57626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Projectleiding</a:t>
            </a:r>
          </a:p>
          <a:p>
            <a:pPr algn="ctr">
              <a:defRPr/>
            </a:pPr>
            <a:r>
              <a:rPr lang="nl-NL" sz="1200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&lt;naam projectleider&gt;</a:t>
            </a:r>
            <a:endParaRPr lang="nl-NL" sz="1200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Rechte verbindingslijn 13"/>
          <p:cNvCxnSpPr>
            <a:stCxn id="13" idx="2"/>
            <a:endCxn id="9" idx="0"/>
          </p:cNvCxnSpPr>
          <p:nvPr/>
        </p:nvCxnSpPr>
        <p:spPr>
          <a:xfrm>
            <a:off x="2214563" y="3717230"/>
            <a:ext cx="0" cy="215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hoek 9"/>
          <p:cNvSpPr>
            <a:spLocks noChangeArrowheads="1"/>
          </p:cNvSpPr>
          <p:nvPr/>
        </p:nvSpPr>
        <p:spPr bwMode="auto">
          <a:xfrm>
            <a:off x="642938" y="1268760"/>
            <a:ext cx="78581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b="1" dirty="0">
                <a:latin typeface="Arial" charset="0"/>
                <a:cs typeface="Arial" charset="0"/>
              </a:rPr>
              <a:t>Projectorganisatie</a:t>
            </a:r>
          </a:p>
        </p:txBody>
      </p:sp>
      <p:sp>
        <p:nvSpPr>
          <p:cNvPr id="18" name="Rechthoek 9"/>
          <p:cNvSpPr>
            <a:spLocks noChangeArrowheads="1"/>
          </p:cNvSpPr>
          <p:nvPr/>
        </p:nvSpPr>
        <p:spPr bwMode="auto">
          <a:xfrm>
            <a:off x="637739" y="5669086"/>
            <a:ext cx="7858125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b="1" dirty="0" smtClean="0">
                <a:latin typeface="Arial" charset="0"/>
                <a:cs typeface="Arial" charset="0"/>
              </a:rPr>
              <a:t>Looptijd</a:t>
            </a:r>
          </a:p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dirty="0" smtClean="0">
                <a:latin typeface="Arial" charset="0"/>
                <a:cs typeface="Arial" charset="0"/>
              </a:rPr>
              <a:t>&lt;Looptijd van het project&gt;</a:t>
            </a:r>
            <a:endParaRPr lang="nl-NL" sz="1800" dirty="0">
              <a:latin typeface="Arial" charset="0"/>
              <a:cs typeface="Arial" charset="0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357188" y="3933056"/>
            <a:ext cx="3714750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Projectgroep</a:t>
            </a:r>
            <a:endParaRPr lang="nl-NL" sz="1400" b="1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SLB-er&gt;</a:t>
            </a: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</a:t>
            </a:r>
            <a:r>
              <a:rPr lang="nl-NL" sz="1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kwaliteitzorgmedewerker</a:t>
            </a: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7797578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 smtClean="0"/>
              <a:t>VO</a:t>
            </a:r>
            <a:r>
              <a:rPr lang="nl-NL" dirty="0" err="1" smtClean="0"/>
              <a:t>beter</a:t>
            </a:r>
            <a:r>
              <a:rPr lang="nl-NL" dirty="0" smtClean="0"/>
              <a:t> </a:t>
            </a:r>
            <a:r>
              <a:rPr lang="nl-NL" dirty="0" smtClean="0"/>
              <a:t>| verwachtingen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/>
              <a:t>Werkgroep</a:t>
            </a:r>
          </a:p>
          <a:p>
            <a:r>
              <a:rPr lang="nl-NL" dirty="0"/>
              <a:t>Communicatie over aanpak en voortgang met team (werkoverleg)</a:t>
            </a:r>
          </a:p>
          <a:p>
            <a:r>
              <a:rPr lang="nl-NL" dirty="0" smtClean="0"/>
              <a:t>(Zelf)kritisch </a:t>
            </a:r>
            <a:r>
              <a:rPr lang="nl-NL" dirty="0"/>
              <a:t>zijn</a:t>
            </a:r>
          </a:p>
          <a:p>
            <a:r>
              <a:rPr lang="nl-NL" dirty="0" smtClean="0"/>
              <a:t>Input leveren / discussie voeren</a:t>
            </a:r>
          </a:p>
          <a:p>
            <a:r>
              <a:rPr lang="nl-NL" dirty="0" smtClean="0"/>
              <a:t>Besluiten </a:t>
            </a:r>
            <a:r>
              <a:rPr lang="nl-NL" dirty="0"/>
              <a:t>nemen</a:t>
            </a:r>
          </a:p>
          <a:p>
            <a:r>
              <a:rPr lang="nl-NL" dirty="0"/>
              <a:t>Tijdsbesteding 2 uur per bijeenkomst + enkele losse </a:t>
            </a:r>
            <a:r>
              <a:rPr lang="nl-NL" dirty="0" smtClean="0"/>
              <a:t>interviews</a:t>
            </a:r>
          </a:p>
          <a:p>
            <a:r>
              <a:rPr lang="nl-NL" dirty="0" smtClean="0"/>
              <a:t>Eventueel beperkt huiswerk</a:t>
            </a:r>
            <a:endParaRPr lang="nl-NL" dirty="0"/>
          </a:p>
          <a:p>
            <a:endParaRPr lang="nl-NL" dirty="0"/>
          </a:p>
          <a:p>
            <a:pPr>
              <a:buNone/>
            </a:pPr>
            <a:r>
              <a:rPr lang="nl-NL" b="1" dirty="0" smtClean="0"/>
              <a:t>Projectleiding</a:t>
            </a:r>
            <a:endParaRPr lang="nl-NL" b="1" dirty="0"/>
          </a:p>
          <a:p>
            <a:r>
              <a:rPr lang="nl-NL" dirty="0"/>
              <a:t>Gestructureerde aanpak</a:t>
            </a:r>
          </a:p>
          <a:p>
            <a:r>
              <a:rPr lang="nl-NL" dirty="0"/>
              <a:t>Faciliteren </a:t>
            </a:r>
            <a:r>
              <a:rPr lang="nl-NL" dirty="0" smtClean="0"/>
              <a:t>van </a:t>
            </a:r>
            <a:r>
              <a:rPr lang="nl-NL" dirty="0"/>
              <a:t>de bijeenkomsten</a:t>
            </a:r>
          </a:p>
          <a:p>
            <a:r>
              <a:rPr lang="nl-NL" dirty="0" smtClean="0"/>
              <a:t>Communicatie</a:t>
            </a:r>
            <a:endParaRPr lang="nl-NL" dirty="0"/>
          </a:p>
          <a:p>
            <a:r>
              <a:rPr lang="nl-NL" dirty="0" smtClean="0"/>
              <a:t>Implementatie en borging </a:t>
            </a:r>
            <a:r>
              <a:rPr lang="nl-NL" dirty="0"/>
              <a:t>van resultaten</a:t>
            </a:r>
          </a:p>
        </p:txBody>
      </p:sp>
    </p:spTree>
    <p:extLst>
      <p:ext uri="{BB962C8B-B14F-4D97-AF65-F5344CB8AC3E}">
        <p14:creationId xmlns:p14="http://schemas.microsoft.com/office/powerpoint/2010/main" val="3165062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Tijdelijke aanduiding voor inhou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2147" y="4213757"/>
            <a:ext cx="3881195" cy="2285233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</a:t>
            </a:r>
            <a:r>
              <a:rPr lang="nl-NL" i="1" dirty="0" smtClean="0"/>
              <a:t>light </a:t>
            </a:r>
            <a:r>
              <a:rPr lang="nl-NL" dirty="0" smtClean="0"/>
              <a:t>| methodiek</a:t>
            </a:r>
            <a:endParaRPr lang="nl-NL" dirty="0"/>
          </a:p>
        </p:txBody>
      </p:sp>
      <p:pic>
        <p:nvPicPr>
          <p:cNvPr id="11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8076" y="1628800"/>
            <a:ext cx="2523804" cy="2407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hthoek 11"/>
          <p:cNvSpPr/>
          <p:nvPr/>
        </p:nvSpPr>
        <p:spPr>
          <a:xfrm>
            <a:off x="-699" y="4058417"/>
            <a:ext cx="4499099" cy="27995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hthoek 12"/>
          <p:cNvSpPr/>
          <p:nvPr/>
        </p:nvSpPr>
        <p:spPr>
          <a:xfrm>
            <a:off x="4498400" y="1384432"/>
            <a:ext cx="4645600" cy="26638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612148" y="1466029"/>
            <a:ext cx="435074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r>
              <a:rPr lang="nl-NL" sz="1800" b="1" dirty="0">
                <a:latin typeface="Arial" pitchFamily="34" charset="0"/>
                <a:cs typeface="Arial" pitchFamily="34" charset="0"/>
              </a:rPr>
              <a:t>Drie pijlers van </a:t>
            </a:r>
            <a:r>
              <a:rPr lang="nl-NL" sz="1800" b="1" dirty="0" err="1" smtClean="0">
                <a:latin typeface="Arial" pitchFamily="34" charset="0"/>
                <a:cs typeface="Arial" pitchFamily="34" charset="0"/>
              </a:rPr>
              <a:t>VObeter</a:t>
            </a:r>
            <a:endParaRPr lang="nl-NL" sz="1800" i="1" dirty="0">
              <a:latin typeface="Arial" pitchFamily="34" charset="0"/>
              <a:cs typeface="Arial" pitchFamily="34" charset="0"/>
            </a:endParaRPr>
          </a:p>
          <a:p>
            <a:pPr indent="-457200">
              <a:spcBef>
                <a:spcPts val="600"/>
              </a:spcBef>
              <a:spcAft>
                <a:spcPts val="600"/>
              </a:spcAft>
            </a:pPr>
            <a:r>
              <a:rPr lang="nl-N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1. Voer het project uit binnen en met </a:t>
            </a:r>
            <a:r>
              <a:rPr lang="nl-N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het (onderwijs)team</a:t>
            </a:r>
            <a:endParaRPr lang="nl-NL" sz="1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-177800">
              <a:spcBef>
                <a:spcPts val="600"/>
              </a:spcBef>
              <a:spcAft>
                <a:spcPts val="600"/>
              </a:spcAft>
            </a:pPr>
            <a:r>
              <a:rPr lang="nl-N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2. Voer het project volgens een vaste methodiek of structuur uit</a:t>
            </a:r>
          </a:p>
          <a:p>
            <a:pPr indent="-177800">
              <a:spcBef>
                <a:spcPts val="600"/>
              </a:spcBef>
              <a:spcAft>
                <a:spcPts val="600"/>
              </a:spcAft>
            </a:pPr>
            <a:r>
              <a:rPr lang="nl-N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nl-N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nl-N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Neem </a:t>
            </a:r>
            <a:r>
              <a:rPr lang="nl-NL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beslissingen op basis van </a:t>
            </a:r>
            <a:r>
              <a:rPr lang="nl-N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analyse en data en niet op het buikgevoel</a:t>
            </a:r>
          </a:p>
          <a:p>
            <a:pPr indent="-177800" algn="ctr">
              <a:spcBef>
                <a:spcPts val="600"/>
              </a:spcBef>
              <a:spcAft>
                <a:spcPts val="600"/>
              </a:spcAft>
            </a:pPr>
            <a:r>
              <a:rPr lang="nl-NL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E = K X A</a:t>
            </a:r>
            <a:endParaRPr lang="nl-NL" sz="18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Rechte verbindingslijn 15"/>
          <p:cNvCxnSpPr/>
          <p:nvPr/>
        </p:nvCxnSpPr>
        <p:spPr>
          <a:xfrm flipV="1">
            <a:off x="9461" y="4048258"/>
            <a:ext cx="9089953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4498400" y="1365544"/>
            <a:ext cx="0" cy="551854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hthoek 9"/>
          <p:cNvSpPr>
            <a:spLocks noChangeArrowheads="1"/>
          </p:cNvSpPr>
          <p:nvPr/>
        </p:nvSpPr>
        <p:spPr bwMode="auto">
          <a:xfrm>
            <a:off x="160408" y="4171434"/>
            <a:ext cx="4451739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 sz="1200" dirty="0" smtClean="0">
                <a:latin typeface="Arial" pitchFamily="34" charset="0"/>
                <a:cs typeface="Arial" pitchFamily="34" charset="0"/>
              </a:rPr>
              <a:t>Iets nieuws invoeren?  </a:t>
            </a:r>
            <a:r>
              <a:rPr lang="nl-NL" sz="1200" dirty="0">
                <a:latin typeface="Arial" pitchFamily="34" charset="0"/>
                <a:cs typeface="Arial" pitchFamily="34" charset="0"/>
              </a:rPr>
              <a:t>		</a:t>
            </a:r>
            <a:r>
              <a:rPr lang="nl-NL" sz="12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200" dirty="0">
                <a:latin typeface="Arial" pitchFamily="34" charset="0"/>
                <a:cs typeface="Arial" pitchFamily="34" charset="0"/>
              </a:rPr>
              <a:t>bv. Prince2</a:t>
            </a:r>
          </a:p>
          <a:p>
            <a:pPr marL="142875" indent="-358775" eaLnBrk="0" hangingPunct="0">
              <a:spcBef>
                <a:spcPts val="600"/>
              </a:spcBef>
            </a:pPr>
            <a:r>
              <a:rPr lang="nl-NL" sz="1200" dirty="0" smtClean="0">
                <a:latin typeface="Arial" pitchFamily="34" charset="0"/>
                <a:cs typeface="Arial" pitchFamily="34" charset="0"/>
              </a:rPr>
              <a:t>Borging/auditing van kwaliteit?	</a:t>
            </a:r>
            <a:r>
              <a:rPr lang="nl-NL" sz="12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bv. I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SO/INK</a:t>
            </a:r>
            <a:endParaRPr lang="nl-NL" sz="1200" dirty="0">
              <a:latin typeface="Arial" pitchFamily="34" charset="0"/>
              <a:cs typeface="Arial" pitchFamily="34" charset="0"/>
            </a:endParaRPr>
          </a:p>
          <a:p>
            <a:pPr marL="142875" indent="-358775" eaLnBrk="0" hangingPunct="0">
              <a:spcBef>
                <a:spcPts val="600"/>
              </a:spcBef>
            </a:pPr>
            <a:r>
              <a:rPr lang="nl-NL" sz="1200" dirty="0" smtClean="0">
                <a:latin typeface="Arial" pitchFamily="34" charset="0"/>
                <a:cs typeface="Arial" pitchFamily="34" charset="0"/>
              </a:rPr>
              <a:t>Oorzaken van problemen onbekend</a:t>
            </a:r>
            <a:r>
              <a:rPr lang="nl-NL" sz="1200" dirty="0">
                <a:latin typeface="Arial" pitchFamily="34" charset="0"/>
                <a:cs typeface="Arial" pitchFamily="34" charset="0"/>
              </a:rPr>
              <a:t>?  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nl-NL" sz="1200" b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nl-NL" sz="1200" b="1" dirty="0" err="1">
                <a:latin typeface="Arial" pitchFamily="34" charset="0"/>
                <a:cs typeface="Arial" pitchFamily="34" charset="0"/>
                <a:sym typeface="Wingdings" pitchFamily="2" charset="2"/>
              </a:rPr>
              <a:t>V</a:t>
            </a:r>
            <a:r>
              <a:rPr lang="nl-NL" sz="1200" b="1" dirty="0" err="1" smtClean="0">
                <a:latin typeface="Arial" pitchFamily="34" charset="0"/>
                <a:cs typeface="Arial" pitchFamily="34" charset="0"/>
              </a:rPr>
              <a:t>Obeter</a:t>
            </a:r>
            <a:r>
              <a:rPr lang="nl-NL" sz="12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142875" indent="-358775" eaLnBrk="0" hangingPunct="0">
              <a:spcBef>
                <a:spcPts val="600"/>
              </a:spcBef>
            </a:pPr>
            <a:endParaRPr lang="nl-NL" sz="1200" b="1" dirty="0" smtClean="0">
              <a:latin typeface="Arial" pitchFamily="34" charset="0"/>
              <a:cs typeface="Arial" pitchFamily="34" charset="0"/>
            </a:endParaRPr>
          </a:p>
          <a:p>
            <a:pPr marL="142875" indent="-358775" eaLnBrk="0" hangingPunct="0">
              <a:spcBef>
                <a:spcPts val="600"/>
              </a:spcBef>
              <a:buFontTx/>
              <a:buChar char="-"/>
            </a:pPr>
            <a:r>
              <a:rPr lang="nl-NL" sz="1200" b="1" dirty="0" smtClean="0">
                <a:latin typeface="Arial" pitchFamily="34" charset="0"/>
                <a:cs typeface="Arial" pitchFamily="34" charset="0"/>
              </a:rPr>
              <a:t>Gemeenschappelijk inzicht </a:t>
            </a:r>
          </a:p>
          <a:p>
            <a:pPr marL="142875" indent="-358775" eaLnBrk="0" hangingPunct="0">
              <a:spcBef>
                <a:spcPts val="600"/>
              </a:spcBef>
              <a:buFontTx/>
              <a:buChar char="-"/>
            </a:pPr>
            <a:r>
              <a:rPr lang="nl-NL" sz="1200" b="1" dirty="0" smtClean="0">
                <a:latin typeface="Arial" pitchFamily="34" charset="0"/>
                <a:cs typeface="Arial" pitchFamily="34" charset="0"/>
              </a:rPr>
              <a:t>Overzicht</a:t>
            </a:r>
          </a:p>
          <a:p>
            <a:pPr marL="142875" indent="-358775" eaLnBrk="0" hangingPunct="0">
              <a:spcBef>
                <a:spcPts val="600"/>
              </a:spcBef>
              <a:buFontTx/>
              <a:buChar char="-"/>
            </a:pPr>
            <a:r>
              <a:rPr lang="nl-NL" sz="1200" b="1" dirty="0" smtClean="0">
                <a:latin typeface="Arial" pitchFamily="34" charset="0"/>
                <a:cs typeface="Arial" pitchFamily="34" charset="0"/>
              </a:rPr>
              <a:t>Structuur</a:t>
            </a:r>
          </a:p>
          <a:p>
            <a:pPr marL="142875" indent="-358775" eaLnBrk="0" hangingPunct="0">
              <a:spcBef>
                <a:spcPts val="600"/>
              </a:spcBef>
              <a:buFontTx/>
              <a:buChar char="-"/>
            </a:pPr>
            <a:r>
              <a:rPr lang="nl-NL" sz="1200" b="1" dirty="0" smtClean="0">
                <a:latin typeface="Arial" pitchFamily="34" charset="0"/>
                <a:cs typeface="Arial" pitchFamily="34" charset="0"/>
              </a:rPr>
              <a:t>Analyse</a:t>
            </a:r>
          </a:p>
          <a:p>
            <a:pPr marL="142875" indent="-358775" eaLnBrk="0" hangingPunct="0">
              <a:spcBef>
                <a:spcPts val="600"/>
              </a:spcBef>
              <a:buFontTx/>
              <a:buChar char="-"/>
            </a:pPr>
            <a:r>
              <a:rPr lang="nl-NL" sz="1200" b="1" dirty="0" smtClean="0">
                <a:latin typeface="Arial" pitchFamily="34" charset="0"/>
                <a:cs typeface="Arial" pitchFamily="34" charset="0"/>
              </a:rPr>
              <a:t>Focus</a:t>
            </a:r>
            <a:endParaRPr lang="nl-NL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35496" y="1340768"/>
            <a:ext cx="44795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500" dirty="0" smtClean="0">
                <a:latin typeface="Arial" pitchFamily="34" charset="0"/>
                <a:cs typeface="Arial" pitchFamily="34" charset="0"/>
              </a:rPr>
              <a:t>Vertaling van Lean / Six Sigma voor het onderwijs</a:t>
            </a:r>
            <a:endParaRPr lang="nl-NL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1546314" y="2780928"/>
            <a:ext cx="12161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  <a:hlinkClick r:id="rId4"/>
              </a:rPr>
              <a:t>www.vobeter.nl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Picture 4" descr="http://www.leijenaar.nl/images/Smeergereedschap/trechters-jerrycans/Trechter-7501370.gif"/>
          <p:cNvPicPr>
            <a:picLocks noChangeAspect="1" noChangeArrowheads="1"/>
          </p:cNvPicPr>
          <p:nvPr/>
        </p:nvPicPr>
        <p:blipFill>
          <a:blip r:embed="rId5" cstate="print"/>
          <a:srcRect l="61815"/>
          <a:stretch>
            <a:fillRect/>
          </a:stretch>
        </p:blipFill>
        <p:spPr bwMode="auto">
          <a:xfrm rot="755278">
            <a:off x="2503667" y="5114876"/>
            <a:ext cx="1781683" cy="1700743"/>
          </a:xfrm>
          <a:prstGeom prst="rect">
            <a:avLst/>
          </a:prstGeom>
          <a:noFill/>
        </p:spPr>
      </p:pic>
      <p:pic>
        <p:nvPicPr>
          <p:cNvPr id="57346" name="Picture 2" descr="http://blogdailyherald.com/wp-content/uploads/2012/10/unhappy-studen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34322" y="5283518"/>
            <a:ext cx="2483768" cy="14476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39452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978" y="1283420"/>
            <a:ext cx="4630044" cy="5626205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| analyse</a:t>
            </a:r>
            <a:endParaRPr lang="nl-NL" dirty="0"/>
          </a:p>
        </p:txBody>
      </p:sp>
      <p:grpSp>
        <p:nvGrpSpPr>
          <p:cNvPr id="43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5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50" name="Ovaal 49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1" name="Rechte verbindingslijn met pijl 50"/>
              <p:cNvCxnSpPr>
                <a:stCxn id="50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oep 51"/>
          <p:cNvGrpSpPr/>
          <p:nvPr/>
        </p:nvGrpSpPr>
        <p:grpSpPr>
          <a:xfrm>
            <a:off x="5312330" y="1556792"/>
            <a:ext cx="3724166" cy="3223280"/>
            <a:chOff x="5312330" y="1556792"/>
            <a:chExt cx="3724166" cy="3223280"/>
          </a:xfrm>
        </p:grpSpPr>
        <p:cxnSp>
          <p:nvCxnSpPr>
            <p:cNvPr id="56" name="Rechte verbindingslijn met pijl 55"/>
            <p:cNvCxnSpPr>
              <a:stCxn id="61" idx="7"/>
              <a:endCxn id="57" idx="1"/>
            </p:cNvCxnSpPr>
            <p:nvPr/>
          </p:nvCxnSpPr>
          <p:spPr>
            <a:xfrm flipV="1">
              <a:off x="6603046" y="2176089"/>
              <a:ext cx="633250" cy="437234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8" name="Groep 46"/>
            <p:cNvGrpSpPr/>
            <p:nvPr/>
          </p:nvGrpSpPr>
          <p:grpSpPr>
            <a:xfrm>
              <a:off x="5312330" y="2445212"/>
              <a:ext cx="3724166" cy="2334860"/>
              <a:chOff x="5312330" y="2445212"/>
              <a:chExt cx="3724166" cy="2334860"/>
            </a:xfrm>
          </p:grpSpPr>
          <p:grpSp>
            <p:nvGrpSpPr>
              <p:cNvPr id="59" name="Groep 55"/>
              <p:cNvGrpSpPr/>
              <p:nvPr/>
            </p:nvGrpSpPr>
            <p:grpSpPr>
              <a:xfrm>
                <a:off x="5312330" y="2445212"/>
                <a:ext cx="1883094" cy="1533940"/>
                <a:chOff x="3656146" y="1941156"/>
                <a:chExt cx="1883094" cy="1533940"/>
              </a:xfrm>
            </p:grpSpPr>
            <p:sp>
              <p:nvSpPr>
                <p:cNvPr id="61" name="Ovaal 60"/>
                <p:cNvSpPr/>
                <p:nvPr/>
              </p:nvSpPr>
              <p:spPr>
                <a:xfrm>
                  <a:off x="3656146" y="1941156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62" name="Rechte verbindingslijn met pijl 61"/>
                <p:cNvCxnSpPr>
                  <a:stCxn id="61" idx="5"/>
                </p:cNvCxnSpPr>
                <p:nvPr/>
              </p:nvCxnSpPr>
              <p:spPr>
                <a:xfrm>
                  <a:off x="4946862" y="2920979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0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4" name="Groep 42"/>
          <p:cNvGrpSpPr/>
          <p:nvPr/>
        </p:nvGrpSpPr>
        <p:grpSpPr>
          <a:xfrm>
            <a:off x="3799612" y="199342"/>
            <a:ext cx="3484490" cy="3315805"/>
            <a:chOff x="3799612" y="199342"/>
            <a:chExt cx="3484490" cy="3315805"/>
          </a:xfrm>
        </p:grpSpPr>
        <p:pic>
          <p:nvPicPr>
            <p:cNvPr id="66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84839" y="199342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ep 42"/>
            <p:cNvGrpSpPr/>
            <p:nvPr/>
          </p:nvGrpSpPr>
          <p:grpSpPr>
            <a:xfrm>
              <a:off x="3799612" y="1498925"/>
              <a:ext cx="2066460" cy="2016222"/>
              <a:chOff x="3799612" y="1498925"/>
              <a:chExt cx="2066460" cy="2016222"/>
            </a:xfrm>
          </p:grpSpPr>
          <p:sp>
            <p:nvSpPr>
              <p:cNvPr id="67" name="Ovaal 66"/>
              <p:cNvSpPr/>
              <p:nvPr/>
            </p:nvSpPr>
            <p:spPr>
              <a:xfrm>
                <a:off x="3799612" y="236721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68" name="Rechte verbindingslijn met pijl 67"/>
              <p:cNvCxnSpPr>
                <a:stCxn id="67" idx="7"/>
              </p:cNvCxnSpPr>
              <p:nvPr/>
            </p:nvCxnSpPr>
            <p:spPr>
              <a:xfrm flipV="1">
                <a:off x="5090328" y="1498925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ep 68"/>
          <p:cNvGrpSpPr/>
          <p:nvPr/>
        </p:nvGrpSpPr>
        <p:grpSpPr>
          <a:xfrm>
            <a:off x="3777865" y="3737633"/>
            <a:ext cx="5051553" cy="2975134"/>
            <a:chOff x="3777865" y="3737633"/>
            <a:chExt cx="5051553" cy="2975134"/>
          </a:xfrm>
        </p:grpSpPr>
        <p:grpSp>
          <p:nvGrpSpPr>
            <p:cNvPr id="70" name="Groep 65"/>
            <p:cNvGrpSpPr/>
            <p:nvPr/>
          </p:nvGrpSpPr>
          <p:grpSpPr>
            <a:xfrm>
              <a:off x="3777865" y="3737633"/>
              <a:ext cx="3563097" cy="2030779"/>
              <a:chOff x="3777865" y="3737633"/>
              <a:chExt cx="3563097" cy="2030779"/>
            </a:xfrm>
          </p:grpSpPr>
          <p:grpSp>
            <p:nvGrpSpPr>
              <p:cNvPr id="7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75" name="Ovaal 74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76" name="Rechte verbindingslijn met pijl 75"/>
                <p:cNvCxnSpPr>
                  <a:stCxn id="75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Ovaal 72"/>
              <p:cNvSpPr/>
              <p:nvPr/>
            </p:nvSpPr>
            <p:spPr>
              <a:xfrm>
                <a:off x="3777865" y="373763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74" name="Rechte verbindingslijn met pijl 73"/>
              <p:cNvCxnSpPr>
                <a:stCxn id="73" idx="5"/>
              </p:cNvCxnSpPr>
              <p:nvPr/>
            </p:nvCxnSpPr>
            <p:spPr>
              <a:xfrm>
                <a:off x="5068581" y="4717456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1" name="Afbeelding 7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94263" y="5138432"/>
              <a:ext cx="1535155" cy="1574335"/>
            </a:xfrm>
            <a:prstGeom prst="rect">
              <a:avLst/>
            </a:prstGeom>
          </p:spPr>
        </p:pic>
      </p:grpSp>
      <p:grpSp>
        <p:nvGrpSpPr>
          <p:cNvPr id="77" name="Groep 76"/>
          <p:cNvGrpSpPr/>
          <p:nvPr/>
        </p:nvGrpSpPr>
        <p:grpSpPr>
          <a:xfrm>
            <a:off x="323528" y="980728"/>
            <a:ext cx="4966575" cy="1939287"/>
            <a:chOff x="323528" y="980728"/>
            <a:chExt cx="4966575" cy="1939287"/>
          </a:xfrm>
        </p:grpSpPr>
        <p:grpSp>
          <p:nvGrpSpPr>
            <p:cNvPr id="78" name="Groep 67"/>
            <p:cNvGrpSpPr/>
            <p:nvPr/>
          </p:nvGrpSpPr>
          <p:grpSpPr>
            <a:xfrm>
              <a:off x="323528" y="980728"/>
              <a:ext cx="4966575" cy="1837256"/>
              <a:chOff x="323528" y="980728"/>
              <a:chExt cx="4966575" cy="1837256"/>
            </a:xfrm>
          </p:grpSpPr>
          <p:sp>
            <p:nvSpPr>
              <p:cNvPr id="80" name="Ovaal 79"/>
              <p:cNvSpPr/>
              <p:nvPr/>
            </p:nvSpPr>
            <p:spPr>
              <a:xfrm>
                <a:off x="3832365" y="1348451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82" name="Rechte verbindingslijn met pijl 81"/>
              <p:cNvCxnSpPr>
                <a:stCxn id="80" idx="2"/>
              </p:cNvCxnSpPr>
              <p:nvPr/>
            </p:nvCxnSpPr>
            <p:spPr>
              <a:xfrm flipH="1" flipV="1">
                <a:off x="1794370" y="1500851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9" name="Afbeelding 7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316296" y="2136296"/>
              <a:ext cx="783719" cy="7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522639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14468</TotalTime>
  <Words>349</Words>
  <Application>Microsoft Office PowerPoint</Application>
  <PresentationFormat>Diavoorstelling (4:3)</PresentationFormat>
  <Paragraphs>96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Plus Delta Onderwijs MBO beter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Plus Delta Onderwijs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van de Lindeloof</dc:creator>
  <cp:lastModifiedBy>Joris van de Lindeloof</cp:lastModifiedBy>
  <cp:revision>1072</cp:revision>
  <dcterms:created xsi:type="dcterms:W3CDTF">2010-01-16T16:26:21Z</dcterms:created>
  <dcterms:modified xsi:type="dcterms:W3CDTF">2015-12-06T11:50:38Z</dcterms:modified>
</cp:coreProperties>
</file>