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32"/>
  </p:notesMasterIdLst>
  <p:handoutMasterIdLst>
    <p:handoutMasterId r:id="rId33"/>
  </p:handoutMasterIdLst>
  <p:sldIdLst>
    <p:sldId id="907" r:id="rId2"/>
    <p:sldId id="933" r:id="rId3"/>
    <p:sldId id="934" r:id="rId4"/>
    <p:sldId id="959" r:id="rId5"/>
    <p:sldId id="936" r:id="rId6"/>
    <p:sldId id="937" r:id="rId7"/>
    <p:sldId id="938" r:id="rId8"/>
    <p:sldId id="960" r:id="rId9"/>
    <p:sldId id="961" r:id="rId10"/>
    <p:sldId id="968" r:id="rId11"/>
    <p:sldId id="962" r:id="rId12"/>
    <p:sldId id="969" r:id="rId13"/>
    <p:sldId id="963" r:id="rId14"/>
    <p:sldId id="970" r:id="rId15"/>
    <p:sldId id="964" r:id="rId16"/>
    <p:sldId id="971" r:id="rId17"/>
    <p:sldId id="965" r:id="rId18"/>
    <p:sldId id="972" r:id="rId19"/>
    <p:sldId id="966" r:id="rId20"/>
    <p:sldId id="973" r:id="rId21"/>
    <p:sldId id="967" r:id="rId22"/>
    <p:sldId id="953" r:id="rId23"/>
    <p:sldId id="954" r:id="rId24"/>
    <p:sldId id="955" r:id="rId25"/>
    <p:sldId id="956" r:id="rId26"/>
    <p:sldId id="957" r:id="rId27"/>
    <p:sldId id="958" r:id="rId28"/>
    <p:sldId id="918" r:id="rId29"/>
    <p:sldId id="932" r:id="rId30"/>
    <p:sldId id="554" r:id="rId31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8" autoAdjust="0"/>
    <p:restoredTop sz="86410" autoAdjust="0"/>
  </p:normalViewPr>
  <p:slideViewPr>
    <p:cSldViewPr>
      <p:cViewPr varScale="1">
        <p:scale>
          <a:sx n="74" d="100"/>
          <a:sy n="74" d="100"/>
        </p:scale>
        <p:origin x="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66" d="100"/>
          <a:sy n="66" d="100"/>
        </p:scale>
        <p:origin x="2670" y="-648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994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558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8524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09528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765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5546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912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151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050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wmf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emf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Stuurgroep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Rapportage aanpak en resultaten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&lt;Aanpak en resultaat invoegen&gt;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0374656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685" y="1316569"/>
            <a:ext cx="4553613" cy="5558548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sp>
        <p:nvSpPr>
          <p:cNvPr id="14" name="Ovaal 13"/>
          <p:cNvSpPr/>
          <p:nvPr/>
        </p:nvSpPr>
        <p:spPr>
          <a:xfrm>
            <a:off x="2915940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grpSp>
        <p:nvGrpSpPr>
          <p:cNvPr id="16" name="Groep 15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17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19" name="Ovaal 18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20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21" name="Rechte verbindingslijn met pijl 20"/>
              <p:cNvCxnSpPr>
                <a:stCxn id="19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Afbeelding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08424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&lt;Aanpak en resultaat invoegen&gt;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868162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685" y="1330856"/>
            <a:ext cx="4553613" cy="5527144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Faal- en gevolganalyse</a:t>
            </a:r>
            <a:endParaRPr lang="nl-NL" dirty="0"/>
          </a:p>
        </p:txBody>
      </p:sp>
      <p:sp>
        <p:nvSpPr>
          <p:cNvPr id="12" name="Ovaal 11"/>
          <p:cNvSpPr/>
          <p:nvPr/>
        </p:nvSpPr>
        <p:spPr>
          <a:xfrm>
            <a:off x="2915940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3" name="Ovaal 12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grpSp>
        <p:nvGrpSpPr>
          <p:cNvPr id="21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3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24" name="Ovaal 23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5" name="Rechte verbindingslijn met pijl 24"/>
              <p:cNvCxnSpPr>
                <a:stCxn id="24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6231858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&lt;Aanpak en resultaat invoegen&gt;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Faal- en gevolganalyse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51613412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Afbeelding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685" y="1330856"/>
            <a:ext cx="4553613" cy="5527144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Prioriteiten-impactanalyse</a:t>
            </a:r>
            <a:endParaRPr lang="nl-NL" dirty="0"/>
          </a:p>
        </p:txBody>
      </p:sp>
      <p:sp>
        <p:nvSpPr>
          <p:cNvPr id="26" name="Ovaal 2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7" name="Ovaal 16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4" name="Ovaal 23"/>
          <p:cNvSpPr/>
          <p:nvPr/>
        </p:nvSpPr>
        <p:spPr>
          <a:xfrm>
            <a:off x="4452857" y="3097241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grpSp>
        <p:nvGrpSpPr>
          <p:cNvPr id="29" name="Groep 28"/>
          <p:cNvGrpSpPr/>
          <p:nvPr/>
        </p:nvGrpSpPr>
        <p:grpSpPr>
          <a:xfrm>
            <a:off x="3782732" y="3749953"/>
            <a:ext cx="5073982" cy="2962814"/>
            <a:chOff x="3755436" y="3749953"/>
            <a:chExt cx="5073982" cy="2962814"/>
          </a:xfrm>
        </p:grpSpPr>
        <p:grpSp>
          <p:nvGrpSpPr>
            <p:cNvPr id="30" name="Groep 65"/>
            <p:cNvGrpSpPr/>
            <p:nvPr/>
          </p:nvGrpSpPr>
          <p:grpSpPr>
            <a:xfrm>
              <a:off x="3755436" y="3749953"/>
              <a:ext cx="3585526" cy="2018459"/>
              <a:chOff x="3755436" y="3749953"/>
              <a:chExt cx="3585526" cy="2018459"/>
            </a:xfrm>
          </p:grpSpPr>
          <p:grpSp>
            <p:nvGrpSpPr>
              <p:cNvPr id="3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35" name="Ovaal 3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36" name="Rechte verbindingslijn met pijl 35"/>
                <p:cNvCxnSpPr>
                  <a:stCxn id="3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Ovaal 32"/>
              <p:cNvSpPr/>
              <p:nvPr/>
            </p:nvSpPr>
            <p:spPr>
              <a:xfrm>
                <a:off x="3755436" y="374995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34" name="Rechte verbindingslijn met pijl 33"/>
              <p:cNvCxnSpPr>
                <a:stCxn id="33" idx="5"/>
              </p:cNvCxnSpPr>
              <p:nvPr/>
            </p:nvCxnSpPr>
            <p:spPr>
              <a:xfrm>
                <a:off x="5046152" y="472977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1" name="Afbeelding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52032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&lt;Aanpak en resultaat invoegen&gt;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Prioriteiten-impactanalyse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719235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232" y="1380703"/>
            <a:ext cx="4523066" cy="5484087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Data-analyse</a:t>
            </a:r>
            <a:endParaRPr lang="nl-NL" dirty="0"/>
          </a:p>
        </p:txBody>
      </p:sp>
      <p:sp>
        <p:nvSpPr>
          <p:cNvPr id="26" name="Ovaal 2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7" name="Ovaal 16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4" name="Ovaal 23"/>
          <p:cNvSpPr/>
          <p:nvPr/>
        </p:nvSpPr>
        <p:spPr>
          <a:xfrm>
            <a:off x="4452857" y="3097241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51" name="Ovaal 50"/>
          <p:cNvSpPr/>
          <p:nvPr/>
        </p:nvSpPr>
        <p:spPr>
          <a:xfrm>
            <a:off x="4456389" y="445609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grpSp>
        <p:nvGrpSpPr>
          <p:cNvPr id="36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37" name="Rechte verbindingslijn met pijl 36"/>
            <p:cNvCxnSpPr>
              <a:stCxn id="42" idx="7"/>
              <a:endCxn id="38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9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40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42" name="Ovaal 41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3" name="Rechte verbindingslijn met pijl 42"/>
                <p:cNvCxnSpPr>
                  <a:stCxn id="42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1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5651468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&lt;Aanpak en resultaat invoegen&gt;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Data-analyse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4440056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Ordenen en prioriteren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547" y="1380702"/>
            <a:ext cx="4535751" cy="548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7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5" name="Tijdelijke aanduiding voor inhoud 1"/>
          <p:cNvSpPr txBox="1">
            <a:spLocks/>
          </p:cNvSpPr>
          <p:nvPr/>
        </p:nvSpPr>
        <p:spPr>
          <a:xfrm>
            <a:off x="609600" y="17526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Opening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Aanleiding en doel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Aanpak per fase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High level plan van aanpak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Evaluatie</a:t>
            </a:r>
          </a:p>
          <a:p>
            <a:pPr marL="1057275" lvl="2" indent="-358775" eaLnBrk="0" hangingPunct="0">
              <a:spcBef>
                <a:spcPts val="600"/>
              </a:spcBef>
              <a:buFontTx/>
              <a:buChar char="-"/>
            </a:pPr>
            <a:r>
              <a:rPr lang="nl-NL" sz="1800" dirty="0" smtClean="0">
                <a:latin typeface="Arial" charset="0"/>
                <a:cs typeface="Arial" charset="0"/>
              </a:rPr>
              <a:t>Team</a:t>
            </a:r>
          </a:p>
          <a:p>
            <a:pPr marL="1057275" lvl="2" indent="-358775" eaLnBrk="0" hangingPunct="0">
              <a:spcBef>
                <a:spcPts val="600"/>
              </a:spcBef>
              <a:buFontTx/>
              <a:buChar char="-"/>
            </a:pPr>
            <a:r>
              <a:rPr lang="nl-NL" sz="1800" dirty="0" smtClean="0">
                <a:latin typeface="Arial" charset="0"/>
                <a:cs typeface="Arial" charset="0"/>
              </a:rPr>
              <a:t>Stuurgroep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800" dirty="0" smtClean="0">
                <a:latin typeface="Arial" charset="0"/>
                <a:cs typeface="Arial" charset="0"/>
              </a:rPr>
              <a:t>Opvallende zaken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Sluiting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endParaRPr lang="nl-NL" sz="18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9627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&lt;Aanpak en resultaat invoegen&gt;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Prioriteren en ordenen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513985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200" y="1380701"/>
            <a:ext cx="4509098" cy="5477565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High level plan van aanpak</a:t>
            </a:r>
            <a:endParaRPr lang="nl-NL" dirty="0"/>
          </a:p>
        </p:txBody>
      </p:sp>
      <p:sp>
        <p:nvSpPr>
          <p:cNvPr id="6" name="Ovaal 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7" name="Ovaal 6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9" name="Ovaal 8"/>
          <p:cNvSpPr/>
          <p:nvPr/>
        </p:nvSpPr>
        <p:spPr>
          <a:xfrm>
            <a:off x="4452857" y="3097241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1" name="Ovaal 10"/>
          <p:cNvSpPr/>
          <p:nvPr/>
        </p:nvSpPr>
        <p:spPr>
          <a:xfrm>
            <a:off x="4456389" y="445609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2" name="Ovaal 11"/>
          <p:cNvSpPr/>
          <p:nvPr/>
        </p:nvSpPr>
        <p:spPr>
          <a:xfrm>
            <a:off x="6012160" y="3150395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5" name="Ovaal 14"/>
          <p:cNvSpPr/>
          <p:nvPr/>
        </p:nvSpPr>
        <p:spPr>
          <a:xfrm>
            <a:off x="4464050" y="54452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268656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&lt;Voeg plan van aanpak per focusgebied toe&gt;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1. Aantrekkelijk onderwijs</a:t>
            </a:r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61583" r="19924"/>
          <a:stretch>
            <a:fillRect/>
          </a:stretch>
        </p:blipFill>
        <p:spPr bwMode="auto">
          <a:xfrm>
            <a:off x="7956376" y="0"/>
            <a:ext cx="1187624" cy="11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788024" y="188640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LET OP Voorbeeld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8091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&lt;Voeg plan van aanpak per focusgebied toe&gt;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smtClean="0"/>
              <a:t>Leermiddelen</a:t>
            </a:r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61583" r="19924"/>
          <a:stretch>
            <a:fillRect/>
          </a:stretch>
        </p:blipFill>
        <p:spPr bwMode="auto">
          <a:xfrm>
            <a:off x="7956376" y="0"/>
            <a:ext cx="1187624" cy="11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788024" y="188640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LET OP Voorbeeld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4004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/>
            <a:r>
              <a:rPr lang="nl-NL" dirty="0" smtClean="0"/>
              <a:t>&lt;vul hier de conclusies en aanbevelingen in&gt;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Conclusies en aanbevelingen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16176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/>
            <a:r>
              <a:rPr lang="nl-NL" dirty="0" smtClean="0"/>
              <a:t>&lt;vul hier de evaluatie van de werkgroep in&gt;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Evaluatie door werkgroep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11831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/>
            <a:r>
              <a:rPr lang="nl-NL" dirty="0" smtClean="0"/>
              <a:t>Is de stuurgroep voldoende geïnformeerd over aanpak en resultaten?</a:t>
            </a:r>
          </a:p>
          <a:p>
            <a:pPr marL="360000"/>
            <a:r>
              <a:rPr lang="nl-NL" dirty="0" smtClean="0"/>
              <a:t>Vervolgstappen?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Evaluatie stuurgroep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92577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/>
            <a:r>
              <a:rPr lang="nl-NL" dirty="0" smtClean="0"/>
              <a:t>&lt;vul hier de vervolgstappen in&gt;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Vervolgstappen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42056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46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48215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Aanleiding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een grafische weergave in van het probleem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2" y="1638300"/>
            <a:ext cx="7991475" cy="470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4548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0123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Projectorganisatie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428625" y="2051968"/>
            <a:ext cx="8286750" cy="1305024"/>
          </a:xfrm>
          <a:prstGeom prst="rect">
            <a:avLst/>
          </a:prstGeom>
          <a:solidFill>
            <a:srgbClr val="CCEC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28625" y="3501008"/>
            <a:ext cx="8286750" cy="2078385"/>
          </a:xfrm>
          <a:prstGeom prst="rect">
            <a:avLst/>
          </a:prstGeom>
          <a:solidFill>
            <a:srgbClr val="CCEC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357188" y="1844824"/>
            <a:ext cx="3714750" cy="11521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Stuurgroep</a:t>
            </a:r>
          </a:p>
          <a:p>
            <a:pPr marL="342900" indent="-342900" algn="ctr">
              <a:lnSpc>
                <a:spcPct val="120000"/>
              </a:lnSpc>
              <a:buSzPct val="125000"/>
              <a:defRPr/>
            </a:pPr>
            <a:r>
              <a:rPr lang="nl-NL" sz="1200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&lt;namen van leden stuurgroep&gt;</a:t>
            </a:r>
          </a:p>
        </p:txBody>
      </p:sp>
      <p:sp>
        <p:nvSpPr>
          <p:cNvPr id="10" name="Tekstvak 7"/>
          <p:cNvSpPr txBox="1">
            <a:spLocks noChangeArrowheads="1"/>
          </p:cNvSpPr>
          <p:nvPr/>
        </p:nvSpPr>
        <p:spPr bwMode="auto">
          <a:xfrm>
            <a:off x="6011863" y="2104356"/>
            <a:ext cx="26622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1400" dirty="0">
                <a:latin typeface="Arial" charset="0"/>
                <a:cs typeface="Arial" charset="0"/>
              </a:rPr>
              <a:t>Stuurgroepoverleg </a:t>
            </a:r>
            <a:r>
              <a:rPr lang="nl-NL" sz="1400" dirty="0" smtClean="0">
                <a:latin typeface="Arial" charset="0"/>
                <a:cs typeface="Arial" charset="0"/>
              </a:rPr>
              <a:t>x </a:t>
            </a:r>
            <a:r>
              <a:rPr lang="nl-NL" sz="1400" dirty="0">
                <a:latin typeface="Arial" charset="0"/>
                <a:cs typeface="Arial" charset="0"/>
              </a:rPr>
              <a:t>maal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Sturing en besluitvorming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Communicatie naar organisatie</a:t>
            </a:r>
          </a:p>
        </p:txBody>
      </p:sp>
      <p:sp>
        <p:nvSpPr>
          <p:cNvPr id="11" name="Tekstvak 9"/>
          <p:cNvSpPr txBox="1">
            <a:spLocks noChangeArrowheads="1"/>
          </p:cNvSpPr>
          <p:nvPr/>
        </p:nvSpPr>
        <p:spPr bwMode="auto">
          <a:xfrm>
            <a:off x="5864915" y="4841206"/>
            <a:ext cx="285046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1400" dirty="0" smtClean="0">
                <a:latin typeface="Arial" charset="0"/>
                <a:cs typeface="Arial" charset="0"/>
              </a:rPr>
              <a:t>Projectgroepoverleg 1 x per week</a:t>
            </a:r>
            <a:endParaRPr lang="nl-NL" sz="1400" dirty="0">
              <a:latin typeface="Arial" charset="0"/>
              <a:cs typeface="Arial" charset="0"/>
            </a:endParaRP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Analyse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Communicatie naar team</a:t>
            </a:r>
          </a:p>
        </p:txBody>
      </p:sp>
      <p:cxnSp>
        <p:nvCxnSpPr>
          <p:cNvPr id="12" name="Rechte verbindingslijn 11"/>
          <p:cNvCxnSpPr>
            <a:stCxn id="8" idx="2"/>
            <a:endCxn id="13" idx="0"/>
          </p:cNvCxnSpPr>
          <p:nvPr/>
        </p:nvCxnSpPr>
        <p:spPr>
          <a:xfrm>
            <a:off x="2214563" y="2996952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357188" y="3140968"/>
            <a:ext cx="3714750" cy="57626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Projectleiding</a:t>
            </a:r>
          </a:p>
          <a:p>
            <a:pPr algn="ctr">
              <a:defRPr/>
            </a:pPr>
            <a:r>
              <a:rPr lang="nl-NL" sz="1200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&lt;naam projectleider&gt;</a:t>
            </a:r>
            <a:endParaRPr lang="nl-NL" sz="12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Rechte verbindingslijn 13"/>
          <p:cNvCxnSpPr>
            <a:stCxn id="13" idx="2"/>
            <a:endCxn id="9" idx="0"/>
          </p:cNvCxnSpPr>
          <p:nvPr/>
        </p:nvCxnSpPr>
        <p:spPr>
          <a:xfrm>
            <a:off x="2214563" y="3717230"/>
            <a:ext cx="0" cy="215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hoek 9"/>
          <p:cNvSpPr>
            <a:spLocks noChangeArrowheads="1"/>
          </p:cNvSpPr>
          <p:nvPr/>
        </p:nvSpPr>
        <p:spPr bwMode="auto">
          <a:xfrm>
            <a:off x="642938" y="1268760"/>
            <a:ext cx="78581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b="1" dirty="0">
                <a:latin typeface="Arial" charset="0"/>
                <a:cs typeface="Arial" charset="0"/>
              </a:rPr>
              <a:t>Projectorganisatie</a:t>
            </a:r>
          </a:p>
        </p:txBody>
      </p:sp>
      <p:sp>
        <p:nvSpPr>
          <p:cNvPr id="18" name="Rechthoek 9"/>
          <p:cNvSpPr>
            <a:spLocks noChangeArrowheads="1"/>
          </p:cNvSpPr>
          <p:nvPr/>
        </p:nvSpPr>
        <p:spPr bwMode="auto">
          <a:xfrm>
            <a:off x="637739" y="5669086"/>
            <a:ext cx="7858125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b="1" dirty="0" smtClean="0">
                <a:latin typeface="Arial" charset="0"/>
                <a:cs typeface="Arial" charset="0"/>
              </a:rPr>
              <a:t>Looptijd</a:t>
            </a:r>
          </a:p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dirty="0" smtClean="0">
                <a:latin typeface="Arial" charset="0"/>
                <a:cs typeface="Arial" charset="0"/>
              </a:rPr>
              <a:t>&lt;Looptijd van het project&gt;</a:t>
            </a: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357188" y="3933056"/>
            <a:ext cx="3714750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Projectgroep</a:t>
            </a:r>
            <a:endParaRPr lang="nl-NL" sz="1400" b="1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SLB-er&gt;</a:t>
            </a: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</a:t>
            </a:r>
            <a:r>
              <a:rPr lang="nl-NL" sz="1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kwaliteitzorgmedewerker</a:t>
            </a: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6599204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 err="1"/>
              <a:t>V</a:t>
            </a:r>
            <a:r>
              <a:rPr lang="nl-NL" dirty="0" err="1" smtClean="0"/>
              <a:t>Obeter</a:t>
            </a:r>
            <a:r>
              <a:rPr lang="nl-NL" dirty="0" smtClean="0"/>
              <a:t> </a:t>
            </a:r>
            <a:r>
              <a:rPr lang="nl-NL" dirty="0"/>
              <a:t>| </a:t>
            </a:r>
            <a:r>
              <a:rPr lang="nl-NL" dirty="0" smtClean="0"/>
              <a:t>methodiek</a:t>
            </a:r>
            <a:endParaRPr lang="nl-NL" dirty="0"/>
          </a:p>
        </p:txBody>
      </p:sp>
      <p:pic>
        <p:nvPicPr>
          <p:cNvPr id="5" name="Picture 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206" y="1896040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436419" y="1248340"/>
            <a:ext cx="2375941" cy="101565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57181" y="3480365"/>
            <a:ext cx="2075259" cy="46165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200" dirty="0" smtClean="0">
                <a:latin typeface="Arial" pitchFamily="34" charset="0"/>
                <a:cs typeface="Arial" pitchFamily="34" charset="0"/>
              </a:rPr>
              <a:t>Weten </a:t>
            </a:r>
            <a:r>
              <a:rPr lang="nl-NL" sz="1200" dirty="0">
                <a:latin typeface="Arial" pitchFamily="34" charset="0"/>
                <a:cs typeface="Arial" pitchFamily="34" charset="0"/>
              </a:rPr>
              <a:t>wat en hoe je 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meet (definities)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27906" y="5837802"/>
            <a:ext cx="2447925" cy="46165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83444" y="2038915"/>
            <a:ext cx="2555875" cy="64632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868219" y="5766365"/>
            <a:ext cx="2592213" cy="83098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1" name="Vorm 22"/>
          <p:cNvCxnSpPr>
            <a:endCxn id="6" idx="1"/>
          </p:cNvCxnSpPr>
          <p:nvPr/>
        </p:nvCxnSpPr>
        <p:spPr>
          <a:xfrm flipV="1">
            <a:off x="4788719" y="1756167"/>
            <a:ext cx="647700" cy="64311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Vorm 22"/>
          <p:cNvCxnSpPr>
            <a:endCxn id="7" idx="1"/>
          </p:cNvCxnSpPr>
          <p:nvPr/>
        </p:nvCxnSpPr>
        <p:spPr>
          <a:xfrm>
            <a:off x="6012681" y="3551802"/>
            <a:ext cx="444500" cy="15939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Vorm 22"/>
          <p:cNvCxnSpPr/>
          <p:nvPr/>
        </p:nvCxnSpPr>
        <p:spPr>
          <a:xfrm rot="16200000" flipH="1">
            <a:off x="5507856" y="5280590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Vorm 22"/>
          <p:cNvCxnSpPr>
            <a:endCxn id="8" idx="0"/>
          </p:cNvCxnSpPr>
          <p:nvPr/>
        </p:nvCxnSpPr>
        <p:spPr>
          <a:xfrm rot="10800000" flipV="1">
            <a:off x="2051869" y="5207564"/>
            <a:ext cx="1079500" cy="63023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Vorm 22"/>
          <p:cNvCxnSpPr>
            <a:endCxn id="9" idx="2"/>
          </p:cNvCxnSpPr>
          <p:nvPr/>
        </p:nvCxnSpPr>
        <p:spPr>
          <a:xfrm rot="10800000">
            <a:off x="1961383" y="2685236"/>
            <a:ext cx="666749" cy="59669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9"/>
          <p:cNvSpPr>
            <a:spLocks noChangeArrowheads="1"/>
          </p:cNvSpPr>
          <p:nvPr/>
        </p:nvSpPr>
        <p:spPr bwMode="auto">
          <a:xfrm>
            <a:off x="1762944" y="1362640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 dirty="0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grpSp>
        <p:nvGrpSpPr>
          <p:cNvPr id="2" name="Groep 25"/>
          <p:cNvGrpSpPr/>
          <p:nvPr/>
        </p:nvGrpSpPr>
        <p:grpSpPr>
          <a:xfrm>
            <a:off x="3275831" y="5879013"/>
            <a:ext cx="2592388" cy="461655"/>
            <a:chOff x="3275831" y="5879013"/>
            <a:chExt cx="2592388" cy="461655"/>
          </a:xfrm>
        </p:grpSpPr>
        <p:cxnSp>
          <p:nvCxnSpPr>
            <p:cNvPr id="20" name="Gekromde verbindingslijn 19"/>
            <p:cNvCxnSpPr>
              <a:stCxn id="10" idx="1"/>
              <a:endCxn id="8" idx="3"/>
            </p:cNvCxnSpPr>
            <p:nvPr/>
          </p:nvCxnSpPr>
          <p:spPr>
            <a:xfrm rot="10800000">
              <a:off x="3275831" y="6068631"/>
              <a:ext cx="2592388" cy="113229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kstvak 17"/>
            <p:cNvSpPr txBox="1"/>
            <p:nvPr/>
          </p:nvSpPr>
          <p:spPr>
            <a:xfrm>
              <a:off x="3923928" y="5879013"/>
              <a:ext cx="1152128" cy="461655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defRPr/>
              </a:pPr>
              <a:r>
                <a:rPr lang="nl-N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Presentatie resultaten</a:t>
              </a:r>
              <a:endParaRPr lang="nl-NL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ep 24"/>
          <p:cNvGrpSpPr/>
          <p:nvPr/>
        </p:nvGrpSpPr>
        <p:grpSpPr>
          <a:xfrm>
            <a:off x="3995936" y="1340768"/>
            <a:ext cx="1440483" cy="415399"/>
            <a:chOff x="3995936" y="1340768"/>
            <a:chExt cx="1440483" cy="415399"/>
          </a:xfrm>
        </p:grpSpPr>
        <p:sp>
          <p:nvSpPr>
            <p:cNvPr id="21" name="Tekstvak 20"/>
            <p:cNvSpPr txBox="1"/>
            <p:nvPr/>
          </p:nvSpPr>
          <p:spPr>
            <a:xfrm>
              <a:off x="3995936" y="1340768"/>
              <a:ext cx="720080" cy="27698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defRPr/>
              </a:pPr>
              <a:r>
                <a:rPr lang="nl-N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Aftrap</a:t>
              </a:r>
              <a:endParaRPr lang="nl-NL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Gekromde verbindingslijn 21"/>
            <p:cNvCxnSpPr>
              <a:stCxn id="21" idx="3"/>
              <a:endCxn id="6" idx="1"/>
            </p:cNvCxnSpPr>
            <p:nvPr/>
          </p:nvCxnSpPr>
          <p:spPr>
            <a:xfrm>
              <a:off x="4716016" y="1479263"/>
              <a:ext cx="720403" cy="276904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kstvak 23"/>
          <p:cNvSpPr txBox="1"/>
          <p:nvPr/>
        </p:nvSpPr>
        <p:spPr>
          <a:xfrm>
            <a:off x="6544523" y="3933056"/>
            <a:ext cx="1915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(niet in deze presentatie) 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7469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978" y="1283420"/>
            <a:ext cx="4630044" cy="5626205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/>
              <a:t>V</a:t>
            </a:r>
            <a:r>
              <a:rPr lang="nl-NL" dirty="0" err="1" smtClean="0"/>
              <a:t>Obeter</a:t>
            </a:r>
            <a:r>
              <a:rPr lang="nl-NL" dirty="0" smtClean="0"/>
              <a:t> </a:t>
            </a:r>
            <a:r>
              <a:rPr lang="nl-NL" dirty="0" smtClean="0"/>
              <a:t>| gereedschappen</a:t>
            </a:r>
            <a:endParaRPr lang="nl-NL" dirty="0"/>
          </a:p>
        </p:txBody>
      </p:sp>
      <p:grpSp>
        <p:nvGrpSpPr>
          <p:cNvPr id="43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5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50" name="Ovaal 49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1" name="Rechte verbindingslijn met pijl 50"/>
              <p:cNvCxnSpPr>
                <a:stCxn id="50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56" name="Rechte verbindingslijn met pijl 55"/>
            <p:cNvCxnSpPr>
              <a:stCxn id="61" idx="7"/>
              <a:endCxn id="57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59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61" name="Ovaal 60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62" name="Rechte verbindingslijn met pijl 61"/>
                <p:cNvCxnSpPr>
                  <a:stCxn id="61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0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67" name="Ovaal 66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8" name="Rechte verbindingslijn met pijl 67"/>
              <p:cNvCxnSpPr>
                <a:stCxn id="67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ep 68"/>
          <p:cNvGrpSpPr/>
          <p:nvPr/>
        </p:nvGrpSpPr>
        <p:grpSpPr>
          <a:xfrm>
            <a:off x="3777865" y="3737633"/>
            <a:ext cx="5051553" cy="2975134"/>
            <a:chOff x="3777865" y="3737633"/>
            <a:chExt cx="5051553" cy="2975134"/>
          </a:xfrm>
        </p:grpSpPr>
        <p:grpSp>
          <p:nvGrpSpPr>
            <p:cNvPr id="70" name="Groep 65"/>
            <p:cNvGrpSpPr/>
            <p:nvPr/>
          </p:nvGrpSpPr>
          <p:grpSpPr>
            <a:xfrm>
              <a:off x="3777865" y="3737633"/>
              <a:ext cx="3563097" cy="2030779"/>
              <a:chOff x="3777865" y="3737633"/>
              <a:chExt cx="3563097" cy="2030779"/>
            </a:xfrm>
          </p:grpSpPr>
          <p:grpSp>
            <p:nvGrpSpPr>
              <p:cNvPr id="7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75" name="Ovaal 7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76" name="Rechte verbindingslijn met pijl 75"/>
                <p:cNvCxnSpPr>
                  <a:stCxn id="7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Ovaal 72"/>
              <p:cNvSpPr/>
              <p:nvPr/>
            </p:nvSpPr>
            <p:spPr>
              <a:xfrm>
                <a:off x="3777865" y="373763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74" name="Rechte verbindingslijn met pijl 73"/>
              <p:cNvCxnSpPr>
                <a:stCxn id="73" idx="5"/>
              </p:cNvCxnSpPr>
              <p:nvPr/>
            </p:nvCxnSpPr>
            <p:spPr>
              <a:xfrm>
                <a:off x="5068581" y="471745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  <p:grpSp>
        <p:nvGrpSpPr>
          <p:cNvPr id="77" name="Groep 76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78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80" name="Ovaal 79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82" name="Rechte verbindingslijn met pijl 81"/>
              <p:cNvCxnSpPr>
                <a:stCxn id="80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9" name="Afbeelding 7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67811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pic>
        <p:nvPicPr>
          <p:cNvPr id="20" name="Afbeelding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685" y="1314760"/>
            <a:ext cx="4570037" cy="5563523"/>
          </a:xfrm>
          <a:prstGeom prst="rect">
            <a:avLst/>
          </a:prstGeom>
        </p:spPr>
      </p:pic>
      <p:grpSp>
        <p:nvGrpSpPr>
          <p:cNvPr id="26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8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9" name="Ovaal 28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30" name="Rechte verbindingslijn met pijl 29"/>
              <p:cNvCxnSpPr>
                <a:stCxn id="29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679333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14504</TotalTime>
  <Words>473</Words>
  <Application>Microsoft Office PowerPoint</Application>
  <PresentationFormat>Diavoorstelling (4:3)</PresentationFormat>
  <Paragraphs>140</Paragraphs>
  <Slides>30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7" baseType="lpstr">
      <vt:lpstr>Arial</vt:lpstr>
      <vt:lpstr>Calibri</vt:lpstr>
      <vt:lpstr>ＭＳ Ｐゴシック</vt:lpstr>
      <vt:lpstr>Symbol</vt:lpstr>
      <vt:lpstr>Times New Roman</vt:lpstr>
      <vt:lpstr>Wingdings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1082</cp:revision>
  <dcterms:created xsi:type="dcterms:W3CDTF">2010-01-16T16:26:21Z</dcterms:created>
  <dcterms:modified xsi:type="dcterms:W3CDTF">2015-12-06T12:19:04Z</dcterms:modified>
</cp:coreProperties>
</file>