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8"/>
  </p:notesMasterIdLst>
  <p:handoutMasterIdLst>
    <p:handoutMasterId r:id="rId19"/>
  </p:handoutMasterIdLst>
  <p:sldIdLst>
    <p:sldId id="907" r:id="rId2"/>
    <p:sldId id="978" r:id="rId3"/>
    <p:sldId id="979" r:id="rId4"/>
    <p:sldId id="981" r:id="rId5"/>
    <p:sldId id="982" r:id="rId6"/>
    <p:sldId id="989" r:id="rId7"/>
    <p:sldId id="990" r:id="rId8"/>
    <p:sldId id="991" r:id="rId9"/>
    <p:sldId id="992" r:id="rId10"/>
    <p:sldId id="996" r:id="rId11"/>
    <p:sldId id="994" r:id="rId12"/>
    <p:sldId id="995" r:id="rId13"/>
    <p:sldId id="988" r:id="rId14"/>
    <p:sldId id="918" r:id="rId15"/>
    <p:sldId id="932" r:id="rId16"/>
    <p:sldId id="554" r:id="rId17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FFFF"/>
    <a:srgbClr val="0194EF"/>
    <a:srgbClr val="669900"/>
    <a:srgbClr val="FFFF99"/>
    <a:srgbClr val="00B0F0"/>
    <a:srgbClr val="FF9900"/>
    <a:srgbClr val="990033"/>
    <a:srgbClr val="953735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Stijl, lich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jl, licht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38" autoAdjust="0"/>
    <p:restoredTop sz="86410" autoAdjust="0"/>
  </p:normalViewPr>
  <p:slideViewPr>
    <p:cSldViewPr>
      <p:cViewPr varScale="1">
        <p:scale>
          <a:sx n="74" d="100"/>
          <a:sy n="74" d="100"/>
        </p:scale>
        <p:origin x="121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402"/>
    </p:cViewPr>
  </p:sorterViewPr>
  <p:notesViewPr>
    <p:cSldViewPr>
      <p:cViewPr>
        <p:scale>
          <a:sx n="100" d="100"/>
          <a:sy n="100" d="100"/>
        </p:scale>
        <p:origin x="1950" y="-1368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UNC Plus Delta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BF3C319-F4BD-43AB-BECE-A84A7CFD7C09}" type="slidenum">
              <a:rPr lang="nl-NL" sz="900">
                <a:latin typeface="Arial" pitchFamily="34" charset="0"/>
                <a:cs typeface="Arial" pitchFamily="34" charset="0"/>
              </a:rPr>
              <a:pPr>
                <a:defRPr/>
              </a:pPr>
              <a:t>‹nr.›</a:t>
            </a:fld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55908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450"/>
            <a:ext cx="5335270" cy="4466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3BD2ABE-98E5-421A-A084-456C1C6457E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62595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7994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9011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237141-F517-4E75-9235-095269F9F95B}" type="slidenum">
              <a:rPr lang="nl-NL" smtClean="0"/>
              <a:pPr/>
              <a:t>5</a:t>
            </a:fld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2180123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2875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4749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09123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1511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0501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5072063"/>
            <a:ext cx="9144000" cy="1785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28952"/>
            <a:ext cx="178593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192"/>
            <a:ext cx="133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>
            <a:lvl1pPr>
              <a:defRPr sz="40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datum, tijd, plaats in te voegen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58507"/>
            <a:ext cx="9144000" cy="278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4620" y="1556792"/>
            <a:ext cx="6700614" cy="8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hoek 10"/>
          <p:cNvSpPr/>
          <p:nvPr/>
        </p:nvSpPr>
        <p:spPr>
          <a:xfrm>
            <a:off x="2307271" y="1650229"/>
            <a:ext cx="144016" cy="5040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7705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9812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81128"/>
          </a:xfrm>
        </p:spPr>
        <p:txBody>
          <a:bodyPr/>
          <a:lstStyle>
            <a:lvl1pPr marL="360000"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nl-NL" sz="1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142875" lvl="0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Klik om de modelstijlen te bewerken</a:t>
            </a:r>
          </a:p>
          <a:p>
            <a:pPr marL="142875" lvl="1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Tweede niveau</a:t>
            </a:r>
          </a:p>
          <a:p>
            <a:pPr marL="142875" lvl="2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algn="l" defTabSz="914400" rtl="0" latinLnBrk="0"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latinLnBrk="0">
              <a:buNone/>
              <a:defRPr lang="nl-NL" sz="14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algn="l" defTabSz="914400" rtl="0" latinLnBrk="0">
              <a:defRPr lang="nl-NL"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1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34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0047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33571-3311-4549-8DF6-90EA7DF16AE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735013"/>
            <a:ext cx="2730500" cy="5080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5" name="Afbeelding 14" descr="Afbeelding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8877" y="1196752"/>
            <a:ext cx="9170633" cy="3756223"/>
          </a:xfrm>
          <a:prstGeom prst="rect">
            <a:avLst/>
          </a:prstGeom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4" cstate="print"/>
          <a:srcRect t="10847" r="52868" b="2410"/>
          <a:stretch>
            <a:fillRect/>
          </a:stretch>
        </p:blipFill>
        <p:spPr bwMode="auto">
          <a:xfrm>
            <a:off x="7150100" y="-4769"/>
            <a:ext cx="1999212" cy="6867176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projectleider, datum, tijd, plaats in te voegen</a:t>
            </a:r>
          </a:p>
        </p:txBody>
      </p:sp>
      <p:sp>
        <p:nvSpPr>
          <p:cNvPr id="24" name="Tijdelijke aanduiding voor tekst 23"/>
          <p:cNvSpPr>
            <a:spLocks noGrp="1"/>
          </p:cNvSpPr>
          <p:nvPr>
            <p:ph type="body" sz="quarter" idx="11" hasCustomPrompt="1"/>
          </p:nvPr>
        </p:nvSpPr>
        <p:spPr>
          <a:xfrm>
            <a:off x="827584" y="764704"/>
            <a:ext cx="2376264" cy="3587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smtClean="0"/>
              <a:t>&lt;soort project&gt;</a:t>
            </a:r>
          </a:p>
        </p:txBody>
      </p:sp>
      <p:sp>
        <p:nvSpPr>
          <p:cNvPr id="28" name="Tijdelijke aanduiding voor tekst 27"/>
          <p:cNvSpPr>
            <a:spLocks noGrp="1"/>
          </p:cNvSpPr>
          <p:nvPr>
            <p:ph type="body" sz="quarter" idx="13" hasCustomPrompt="1"/>
          </p:nvPr>
        </p:nvSpPr>
        <p:spPr>
          <a:xfrm>
            <a:off x="611931" y="4004543"/>
            <a:ext cx="6624365" cy="792609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buNone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 smtClean="0"/>
              <a:t>Vermeld hier de ondertitel</a:t>
            </a:r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sz="quarter" idx="14" hasCustomPrompt="1"/>
          </p:nvPr>
        </p:nvSpPr>
        <p:spPr>
          <a:xfrm>
            <a:off x="611188" y="1916559"/>
            <a:ext cx="6624637" cy="1368425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buNone/>
              <a:defRPr sz="45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 smtClean="0"/>
              <a:t>Klik om de naam van het project in te voegen</a:t>
            </a:r>
          </a:p>
        </p:txBody>
      </p:sp>
      <p:sp>
        <p:nvSpPr>
          <p:cNvPr id="32" name="Tijdelijke aanduiding voor afbeelding 31"/>
          <p:cNvSpPr>
            <a:spLocks noGrp="1"/>
          </p:cNvSpPr>
          <p:nvPr>
            <p:ph type="pic" sz="quarter" idx="15" hasCustomPrompt="1"/>
          </p:nvPr>
        </p:nvSpPr>
        <p:spPr>
          <a:xfrm>
            <a:off x="3451101" y="5439378"/>
            <a:ext cx="3240360" cy="93662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Plaats hier het logo van je school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5501431"/>
            <a:ext cx="2382614" cy="77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9599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E6E4085-8843-429B-9E67-D7A2DAF5EF5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26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9" r:id="rId5"/>
    <p:sldLayoutId id="2147483720" r:id="rId6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emf"/><Relationship Id="rId5" Type="http://schemas.openxmlformats.org/officeDocument/2006/relationships/image" Target="../media/image13.wmf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Sessie 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Faal- en gevolganalyse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err="1" smtClean="0"/>
              <a:t>VObeter</a:t>
            </a:r>
            <a:r>
              <a:rPr lang="nl-NL" dirty="0" smtClean="0"/>
              <a:t> project</a:t>
            </a:r>
            <a:endParaRPr lang="nl-NL" dirty="0"/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95527642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6159" y="1556792"/>
            <a:ext cx="7795991" cy="4680520"/>
          </a:xfrm>
          <a:prstGeom prst="rect">
            <a:avLst/>
          </a:prstGeom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9187426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Kies 1 van de genoemde brainstorm oorzaken</a:t>
            </a:r>
          </a:p>
          <a:p>
            <a:r>
              <a:rPr lang="nl-NL" dirty="0" smtClean="0"/>
              <a:t>Laat iemand uit werkgroep de frequentie en ernst scoren en beargumenteren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Toetsen of de uitleg afdoende 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73794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&lt;naam&gt; stuurt </a:t>
            </a:r>
            <a:r>
              <a:rPr lang="nl-NL" dirty="0" smtClean="0"/>
              <a:t>invulsheets op naar </a:t>
            </a:r>
            <a:r>
              <a:rPr lang="nl-NL" dirty="0" err="1" smtClean="0"/>
              <a:t>werkgroepleden</a:t>
            </a:r>
            <a:r>
              <a:rPr lang="nl-NL" dirty="0" smtClean="0"/>
              <a:t>	</a:t>
            </a:r>
            <a:r>
              <a:rPr lang="nl-NL" dirty="0" smtClean="0"/>
              <a:t>&lt;datum&gt;</a:t>
            </a:r>
            <a:endParaRPr lang="nl-NL" dirty="0" smtClean="0"/>
          </a:p>
          <a:p>
            <a:r>
              <a:rPr lang="nl-NL" dirty="0" smtClean="0"/>
              <a:t>Mailen ingevulde bestanden naar </a:t>
            </a:r>
            <a:r>
              <a:rPr lang="nl-NL" dirty="0" smtClean="0"/>
              <a:t>&lt;naam&gt;</a:t>
            </a:r>
            <a:r>
              <a:rPr lang="nl-NL" dirty="0" smtClean="0"/>
              <a:t>		</a:t>
            </a:r>
            <a:r>
              <a:rPr lang="nl-NL" dirty="0" smtClean="0"/>
              <a:t>&lt;</a:t>
            </a:r>
            <a:r>
              <a:rPr lang="nl-NL" dirty="0"/>
              <a:t>datum&gt; </a:t>
            </a:r>
            <a:endParaRPr lang="nl-NL" dirty="0" smtClean="0"/>
          </a:p>
          <a:p>
            <a:r>
              <a:rPr lang="nl-NL" dirty="0"/>
              <a:t>B</a:t>
            </a:r>
            <a:r>
              <a:rPr lang="nl-NL" dirty="0" smtClean="0"/>
              <a:t>espreken </a:t>
            </a:r>
            <a:r>
              <a:rPr lang="nl-NL" dirty="0" smtClean="0"/>
              <a:t>resultaten tijdens sessie			</a:t>
            </a:r>
            <a:r>
              <a:rPr lang="nl-NL" dirty="0" smtClean="0"/>
              <a:t>&lt;</a:t>
            </a:r>
            <a:r>
              <a:rPr lang="nl-NL" dirty="0"/>
              <a:t>datum&gt;</a:t>
            </a:r>
            <a:endParaRPr lang="nl-NL" dirty="0"/>
          </a:p>
        </p:txBody>
      </p:sp>
      <p:sp>
        <p:nvSpPr>
          <p:cNvPr id="46" name="Tijdelijke aanduiding voor tekst 4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Faal- en gevolganalyse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220" y="3284984"/>
            <a:ext cx="8912049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81837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541710"/>
            <a:ext cx="8001000" cy="4638675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5479823" y="330383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1</a:t>
            </a:r>
            <a:endParaRPr lang="nl-NL" sz="2000" dirty="0">
              <a:solidFill>
                <a:schemeClr val="bg1"/>
              </a:solidFill>
              <a:latin typeface="SimHei" pitchFamily="49" charset="-122"/>
              <a:ea typeface="SimHei" pitchFamily="49" charset="-122"/>
            </a:endParaRPr>
          </a:p>
        </p:txBody>
      </p:sp>
      <p:sp>
        <p:nvSpPr>
          <p:cNvPr id="46" name="Tijdelijke aanduiding voor tekst 4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Grenswaarden</a:t>
            </a:r>
            <a:endParaRPr lang="nl-NL" dirty="0"/>
          </a:p>
        </p:txBody>
      </p:sp>
      <p:grpSp>
        <p:nvGrpSpPr>
          <p:cNvPr id="2" name="Groep 6"/>
          <p:cNvGrpSpPr/>
          <p:nvPr/>
        </p:nvGrpSpPr>
        <p:grpSpPr>
          <a:xfrm>
            <a:off x="4680520" y="3429000"/>
            <a:ext cx="4283968" cy="3312368"/>
            <a:chOff x="4860032" y="3429000"/>
            <a:chExt cx="4283968" cy="3312368"/>
          </a:xfrm>
        </p:grpSpPr>
        <p:sp>
          <p:nvSpPr>
            <p:cNvPr id="6" name="Rechthoek 5"/>
            <p:cNvSpPr/>
            <p:nvPr/>
          </p:nvSpPr>
          <p:spPr>
            <a:xfrm>
              <a:off x="4860032" y="3429000"/>
              <a:ext cx="4283968" cy="3312368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 w="9525">
              <a:noFill/>
              <a:round/>
              <a:headEnd/>
              <a:tailEnd/>
            </a:ln>
          </p:spPr>
          <p:txBody>
            <a:bodyPr wrap="none" rtlCol="0" anchor="ctr"/>
            <a:lstStyle/>
            <a:p>
              <a:pPr marL="54000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</a:pPr>
              <a:endParaRPr lang="nl-NL" sz="2800" kern="120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pic>
          <p:nvPicPr>
            <p:cNvPr id="44037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52120" y="3861048"/>
              <a:ext cx="3192463" cy="26511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>
              <a:outerShdw blurRad="50800" dist="215900" dir="8100000" algn="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9" name="Tekstvak 8"/>
          <p:cNvSpPr txBox="1"/>
          <p:nvPr/>
        </p:nvSpPr>
        <p:spPr>
          <a:xfrm>
            <a:off x="6203310" y="400812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1</a:t>
            </a:r>
            <a:endParaRPr lang="nl-NL" sz="2000" dirty="0">
              <a:solidFill>
                <a:schemeClr val="bg1"/>
              </a:solidFill>
              <a:latin typeface="SimHei" pitchFamily="49" charset="-122"/>
              <a:ea typeface="SimHei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26320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12776"/>
            <a:ext cx="5770324" cy="515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6271617" y="1888257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271617" y="22580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271617" y="262762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271617" y="298766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271617" y="40963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271617" y="4437112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271617" y="4831293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271617" y="520085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271617" y="556089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Vul hier de planning in van de sessies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6515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&lt;afspraken&gt;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04698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Contactgegevens</a:t>
            </a:r>
            <a:endParaRPr lang="nl-NL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9211" y="2787427"/>
            <a:ext cx="4873269" cy="395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Opening</a:t>
            </a:r>
            <a:endParaRPr lang="nl-NL" dirty="0"/>
          </a:p>
          <a:p>
            <a:r>
              <a:rPr lang="nl-NL" dirty="0" smtClean="0"/>
              <a:t>Aanleiding / doelstelling</a:t>
            </a:r>
            <a:endParaRPr lang="nl-NL" dirty="0"/>
          </a:p>
          <a:p>
            <a:r>
              <a:rPr lang="nl-NL" dirty="0" smtClean="0"/>
              <a:t>Faal- en gevolganalyse</a:t>
            </a:r>
          </a:p>
          <a:p>
            <a:r>
              <a:rPr lang="nl-NL" dirty="0" smtClean="0"/>
              <a:t>Planning en afspraken</a:t>
            </a:r>
          </a:p>
          <a:p>
            <a:r>
              <a:rPr lang="nl-NL" dirty="0" smtClean="0"/>
              <a:t>Sluiting</a:t>
            </a:r>
            <a:endParaRPr lang="nl-NL" dirty="0"/>
          </a:p>
          <a:p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24998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&lt;Beschrijving probleem / aanleiding project&gt;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Aanleiding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8561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Doelstelling</a:t>
            </a:r>
            <a:endParaRPr lang="nl-NL" dirty="0"/>
          </a:p>
          <a:p>
            <a:pPr>
              <a:buNone/>
            </a:pPr>
            <a:r>
              <a:rPr lang="nl-NL" dirty="0" smtClean="0"/>
              <a:t>&lt; formuleer hier de doelstelling van het project en de analyse&gt;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/>
              <a:t>Scope</a:t>
            </a:r>
            <a:endParaRPr lang="nl-NL" b="1" dirty="0"/>
          </a:p>
          <a:p>
            <a:pPr>
              <a:buNone/>
            </a:pPr>
            <a:r>
              <a:rPr lang="nl-NL" dirty="0" smtClean="0"/>
              <a:t>&lt;Beschrijf hier wat de reikwijdte van het project / de analyse is&gt;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Doelstelling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54208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ijdelijke aanduiding voor tekst 15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Status</a:t>
            </a:r>
            <a:endParaRPr lang="nl-NL" dirty="0"/>
          </a:p>
        </p:txBody>
      </p:sp>
      <p:pic>
        <p:nvPicPr>
          <p:cNvPr id="13" name="Picture 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916942"/>
            <a:ext cx="403225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932370" y="1269242"/>
            <a:ext cx="3024187" cy="116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Waarom start ik een project?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doelstelling? 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Wie zijn er bij betrokken?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Wanneer wil ik dit bereiken?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scope?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300795" y="3501268"/>
            <a:ext cx="2591691" cy="5232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Weten wat en hoe je meet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Bespreken definities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23857" y="5858718"/>
            <a:ext cx="2447925" cy="5238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Verbeteringen formuleren en eventuele risico’s inschatten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79395" y="2059831"/>
            <a:ext cx="2555875" cy="7397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Zorg dragen voor overdracht van projectorganisatie naar staande organisatie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5364163" y="5787281"/>
            <a:ext cx="3529012" cy="954087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In teamverband op zoek naar de belangrijke oorzaken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Focus aanbrengen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High level plan van aanpak</a:t>
            </a:r>
          </a:p>
        </p:txBody>
      </p:sp>
      <p:cxnSp>
        <p:nvCxnSpPr>
          <p:cNvPr id="19" name="Vorm 22"/>
          <p:cNvCxnSpPr>
            <a:endCxn id="14" idx="1"/>
          </p:cNvCxnSpPr>
          <p:nvPr/>
        </p:nvCxnSpPr>
        <p:spPr>
          <a:xfrm flipV="1">
            <a:off x="4284663" y="1853445"/>
            <a:ext cx="647700" cy="56673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Vorm 22"/>
          <p:cNvCxnSpPr>
            <a:endCxn id="15" idx="1"/>
          </p:cNvCxnSpPr>
          <p:nvPr/>
        </p:nvCxnSpPr>
        <p:spPr>
          <a:xfrm>
            <a:off x="5580070" y="3501267"/>
            <a:ext cx="720725" cy="26160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Vorm 22"/>
          <p:cNvCxnSpPr/>
          <p:nvPr/>
        </p:nvCxnSpPr>
        <p:spPr>
          <a:xfrm rot="16200000" flipH="1">
            <a:off x="5003807" y="5301506"/>
            <a:ext cx="504825" cy="3587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Vorm 22"/>
          <p:cNvCxnSpPr>
            <a:endCxn id="16" idx="0"/>
          </p:cNvCxnSpPr>
          <p:nvPr/>
        </p:nvCxnSpPr>
        <p:spPr>
          <a:xfrm rot="10800000" flipV="1">
            <a:off x="1547813" y="5228481"/>
            <a:ext cx="1079500" cy="630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Vorm 22"/>
          <p:cNvCxnSpPr>
            <a:endCxn id="17" idx="2"/>
          </p:cNvCxnSpPr>
          <p:nvPr/>
        </p:nvCxnSpPr>
        <p:spPr>
          <a:xfrm rot="10800000">
            <a:off x="1457331" y="2799606"/>
            <a:ext cx="666750" cy="503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hoek 9"/>
          <p:cNvSpPr>
            <a:spLocks noChangeArrowheads="1"/>
          </p:cNvSpPr>
          <p:nvPr/>
        </p:nvSpPr>
        <p:spPr bwMode="auto">
          <a:xfrm>
            <a:off x="1258888" y="1383556"/>
            <a:ext cx="20891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spcBef>
                <a:spcPts val="600"/>
              </a:spcBef>
            </a:pPr>
            <a:r>
              <a:rPr lang="nl-NL">
                <a:latin typeface="Arial" pitchFamily="34" charset="0"/>
                <a:cs typeface="Arial" pitchFamily="34" charset="0"/>
              </a:rPr>
              <a:t>STARTPUNT</a:t>
            </a:r>
          </a:p>
        </p:txBody>
      </p:sp>
      <p:sp>
        <p:nvSpPr>
          <p:cNvPr id="25" name="PIJL-OMLAAG 24"/>
          <p:cNvSpPr/>
          <p:nvPr/>
        </p:nvSpPr>
        <p:spPr>
          <a:xfrm rot="19478399">
            <a:off x="3132138" y="1718508"/>
            <a:ext cx="360362" cy="360363"/>
          </a:xfrm>
          <a:prstGeom prst="downArrow">
            <a:avLst/>
          </a:prstGeom>
          <a:solidFill>
            <a:schemeClr val="tx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26" name="Ovaal 25"/>
          <p:cNvSpPr/>
          <p:nvPr/>
        </p:nvSpPr>
        <p:spPr>
          <a:xfrm>
            <a:off x="7812484" y="227668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7" name="Ovaal 26"/>
          <p:cNvSpPr/>
          <p:nvPr/>
        </p:nvSpPr>
        <p:spPr>
          <a:xfrm>
            <a:off x="8676580" y="3904280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5826783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6978" y="1283420"/>
            <a:ext cx="4630044" cy="5626205"/>
          </a:xfrm>
          <a:prstGeom prst="rect">
            <a:avLst/>
          </a:prstGeom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err="1"/>
              <a:t>V</a:t>
            </a:r>
            <a:r>
              <a:rPr lang="nl-NL" dirty="0" err="1" smtClean="0"/>
              <a:t>Obeter</a:t>
            </a:r>
            <a:r>
              <a:rPr lang="nl-NL" dirty="0" smtClean="0"/>
              <a:t> </a:t>
            </a:r>
            <a:r>
              <a:rPr lang="nl-NL" dirty="0" smtClean="0"/>
              <a:t>| gereedschappen</a:t>
            </a:r>
            <a:endParaRPr lang="nl-NL" dirty="0"/>
          </a:p>
        </p:txBody>
      </p:sp>
      <p:grpSp>
        <p:nvGrpSpPr>
          <p:cNvPr id="43" name="Groep 38"/>
          <p:cNvGrpSpPr/>
          <p:nvPr/>
        </p:nvGrpSpPr>
        <p:grpSpPr>
          <a:xfrm>
            <a:off x="251520" y="2132856"/>
            <a:ext cx="3473962" cy="2732094"/>
            <a:chOff x="251520" y="2420888"/>
            <a:chExt cx="3473962" cy="2732094"/>
          </a:xfrm>
        </p:grpSpPr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45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50" name="Ovaal 49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51" name="Rechte verbindingslijn met pijl 50"/>
              <p:cNvCxnSpPr>
                <a:stCxn id="50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5" name="Groep 51"/>
          <p:cNvGrpSpPr/>
          <p:nvPr/>
        </p:nvGrpSpPr>
        <p:grpSpPr>
          <a:xfrm>
            <a:off x="5312330" y="1556792"/>
            <a:ext cx="3724166" cy="3223280"/>
            <a:chOff x="5312330" y="1556792"/>
            <a:chExt cx="3724166" cy="3223280"/>
          </a:xfrm>
        </p:grpSpPr>
        <p:cxnSp>
          <p:nvCxnSpPr>
            <p:cNvPr id="56" name="Rechte verbindingslijn met pijl 55"/>
            <p:cNvCxnSpPr>
              <a:stCxn id="61" idx="7"/>
              <a:endCxn id="57" idx="1"/>
            </p:cNvCxnSpPr>
            <p:nvPr/>
          </p:nvCxnSpPr>
          <p:spPr>
            <a:xfrm flipV="1">
              <a:off x="6603046" y="2176089"/>
              <a:ext cx="633250" cy="437234"/>
            </a:xfrm>
            <a:prstGeom prst="straightConnector1">
              <a:avLst/>
            </a:prstGeom>
            <a:ln w="38100">
              <a:solidFill>
                <a:srgbClr val="0194E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7" name="Picture 3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36296" y="1556792"/>
              <a:ext cx="1763688" cy="1238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8" name="Groep 46"/>
            <p:cNvGrpSpPr/>
            <p:nvPr/>
          </p:nvGrpSpPr>
          <p:grpSpPr>
            <a:xfrm>
              <a:off x="5312330" y="2445212"/>
              <a:ext cx="3724166" cy="2334860"/>
              <a:chOff x="5312330" y="2445212"/>
              <a:chExt cx="3724166" cy="2334860"/>
            </a:xfrm>
          </p:grpSpPr>
          <p:grpSp>
            <p:nvGrpSpPr>
              <p:cNvPr id="59" name="Groep 55"/>
              <p:cNvGrpSpPr/>
              <p:nvPr/>
            </p:nvGrpSpPr>
            <p:grpSpPr>
              <a:xfrm>
                <a:off x="5312330" y="2445212"/>
                <a:ext cx="1883094" cy="1533940"/>
                <a:chOff x="3656146" y="1941156"/>
                <a:chExt cx="1883094" cy="1533940"/>
              </a:xfrm>
            </p:grpSpPr>
            <p:sp>
              <p:nvSpPr>
                <p:cNvPr id="61" name="Ovaal 60"/>
                <p:cNvSpPr/>
                <p:nvPr/>
              </p:nvSpPr>
              <p:spPr>
                <a:xfrm>
                  <a:off x="3656146" y="1941156"/>
                  <a:ext cx="1512168" cy="1147934"/>
                </a:xfrm>
                <a:prstGeom prst="ellipse">
                  <a:avLst/>
                </a:prstGeom>
                <a:noFill/>
                <a:ln w="38100">
                  <a:solidFill>
                    <a:srgbClr val="0194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62" name="Rechte verbindingslijn met pijl 61"/>
                <p:cNvCxnSpPr>
                  <a:stCxn id="61" idx="5"/>
                </p:cNvCxnSpPr>
                <p:nvPr/>
              </p:nvCxnSpPr>
              <p:spPr>
                <a:xfrm>
                  <a:off x="4946862" y="2920979"/>
                  <a:ext cx="592378" cy="554117"/>
                </a:xfrm>
                <a:prstGeom prst="straightConnector1">
                  <a:avLst/>
                </a:prstGeom>
                <a:ln w="38100">
                  <a:solidFill>
                    <a:srgbClr val="0194E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60" name="Picture 18">
                <a:hlinkClick r:id="" action="ppaction://noaction"/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333530" y="3645024"/>
                <a:ext cx="1702966" cy="1135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5733256"/>
            <a:ext cx="2664296" cy="10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4" name="Groep 42"/>
          <p:cNvGrpSpPr/>
          <p:nvPr/>
        </p:nvGrpSpPr>
        <p:grpSpPr>
          <a:xfrm>
            <a:off x="3799612" y="199342"/>
            <a:ext cx="3484490" cy="3315805"/>
            <a:chOff x="3799612" y="199342"/>
            <a:chExt cx="3484490" cy="3315805"/>
          </a:xfrm>
        </p:grpSpPr>
        <p:pic>
          <p:nvPicPr>
            <p:cNvPr id="66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684839" y="199342"/>
              <a:ext cx="15992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5" name="Groep 42"/>
            <p:cNvGrpSpPr/>
            <p:nvPr/>
          </p:nvGrpSpPr>
          <p:grpSpPr>
            <a:xfrm>
              <a:off x="3799612" y="1498925"/>
              <a:ext cx="2066460" cy="2016222"/>
              <a:chOff x="3799612" y="1498925"/>
              <a:chExt cx="2066460" cy="2016222"/>
            </a:xfrm>
          </p:grpSpPr>
          <p:sp>
            <p:nvSpPr>
              <p:cNvPr id="67" name="Ovaal 66"/>
              <p:cNvSpPr/>
              <p:nvPr/>
            </p:nvSpPr>
            <p:spPr>
              <a:xfrm>
                <a:off x="3799612" y="2367213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68" name="Rechte verbindingslijn met pijl 67"/>
              <p:cNvCxnSpPr>
                <a:stCxn id="67" idx="7"/>
              </p:cNvCxnSpPr>
              <p:nvPr/>
            </p:nvCxnSpPr>
            <p:spPr>
              <a:xfrm flipV="1">
                <a:off x="5090328" y="1498925"/>
                <a:ext cx="775744" cy="1036399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9" name="Groep 68"/>
          <p:cNvGrpSpPr/>
          <p:nvPr/>
        </p:nvGrpSpPr>
        <p:grpSpPr>
          <a:xfrm>
            <a:off x="3777865" y="3737633"/>
            <a:ext cx="5051553" cy="2975134"/>
            <a:chOff x="3777865" y="3737633"/>
            <a:chExt cx="5051553" cy="2975134"/>
          </a:xfrm>
        </p:grpSpPr>
        <p:grpSp>
          <p:nvGrpSpPr>
            <p:cNvPr id="70" name="Groep 65"/>
            <p:cNvGrpSpPr/>
            <p:nvPr/>
          </p:nvGrpSpPr>
          <p:grpSpPr>
            <a:xfrm>
              <a:off x="3777865" y="3737633"/>
              <a:ext cx="3563097" cy="2030779"/>
              <a:chOff x="3777865" y="3737633"/>
              <a:chExt cx="3563097" cy="2030779"/>
            </a:xfrm>
          </p:grpSpPr>
          <p:grpSp>
            <p:nvGrpSpPr>
              <p:cNvPr id="72" name="Groep 23"/>
              <p:cNvGrpSpPr/>
              <p:nvPr/>
            </p:nvGrpSpPr>
            <p:grpSpPr>
              <a:xfrm>
                <a:off x="3812570" y="3972406"/>
                <a:ext cx="3528392" cy="1796006"/>
                <a:chOff x="3884578" y="2820278"/>
                <a:chExt cx="3528392" cy="1796006"/>
              </a:xfrm>
            </p:grpSpPr>
            <p:sp>
              <p:nvSpPr>
                <p:cNvPr id="75" name="Ovaal 74"/>
                <p:cNvSpPr/>
                <p:nvPr/>
              </p:nvSpPr>
              <p:spPr>
                <a:xfrm>
                  <a:off x="3884578" y="2820278"/>
                  <a:ext cx="1512168" cy="1147934"/>
                </a:xfrm>
                <a:prstGeom prst="ellipse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76" name="Rechte verbindingslijn met pijl 75"/>
                <p:cNvCxnSpPr>
                  <a:stCxn id="75" idx="6"/>
                </p:cNvCxnSpPr>
                <p:nvPr/>
              </p:nvCxnSpPr>
              <p:spPr>
                <a:xfrm>
                  <a:off x="5396746" y="3394245"/>
                  <a:ext cx="2016224" cy="1222039"/>
                </a:xfrm>
                <a:prstGeom prst="straightConnector1">
                  <a:avLst/>
                </a:prstGeom>
                <a:ln w="38100">
                  <a:noFill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3" name="Ovaal 72"/>
              <p:cNvSpPr/>
              <p:nvPr/>
            </p:nvSpPr>
            <p:spPr>
              <a:xfrm>
                <a:off x="3777865" y="3737633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74" name="Rechte verbindingslijn met pijl 73"/>
              <p:cNvCxnSpPr>
                <a:stCxn id="73" idx="5"/>
              </p:cNvCxnSpPr>
              <p:nvPr/>
            </p:nvCxnSpPr>
            <p:spPr>
              <a:xfrm>
                <a:off x="5068581" y="4717456"/>
                <a:ext cx="2218822" cy="831352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1" name="Afbeelding 7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294263" y="5138432"/>
              <a:ext cx="1535155" cy="1574335"/>
            </a:xfrm>
            <a:prstGeom prst="rect">
              <a:avLst/>
            </a:prstGeom>
          </p:spPr>
        </p:pic>
      </p:grpSp>
      <p:grpSp>
        <p:nvGrpSpPr>
          <p:cNvPr id="77" name="Groep 76"/>
          <p:cNvGrpSpPr/>
          <p:nvPr/>
        </p:nvGrpSpPr>
        <p:grpSpPr>
          <a:xfrm>
            <a:off x="323528" y="980728"/>
            <a:ext cx="4966575" cy="1939287"/>
            <a:chOff x="323528" y="980728"/>
            <a:chExt cx="4966575" cy="1939287"/>
          </a:xfrm>
        </p:grpSpPr>
        <p:grpSp>
          <p:nvGrpSpPr>
            <p:cNvPr id="78" name="Groep 67"/>
            <p:cNvGrpSpPr/>
            <p:nvPr/>
          </p:nvGrpSpPr>
          <p:grpSpPr>
            <a:xfrm>
              <a:off x="323528" y="980728"/>
              <a:ext cx="4966575" cy="1837256"/>
              <a:chOff x="323528" y="980728"/>
              <a:chExt cx="4966575" cy="1837256"/>
            </a:xfrm>
          </p:grpSpPr>
          <p:sp>
            <p:nvSpPr>
              <p:cNvPr id="80" name="Ovaal 79"/>
              <p:cNvSpPr/>
              <p:nvPr/>
            </p:nvSpPr>
            <p:spPr>
              <a:xfrm>
                <a:off x="3832365" y="1348451"/>
                <a:ext cx="1457738" cy="800472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81" name="Picture 2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323528" y="980728"/>
                <a:ext cx="1863304" cy="183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ContrastingRightFacing"/>
                <a:lightRig rig="threePt" dir="t"/>
              </a:scene3d>
            </p:spPr>
          </p:pic>
          <p:cxnSp>
            <p:nvCxnSpPr>
              <p:cNvPr id="82" name="Rechte verbindingslijn met pijl 81"/>
              <p:cNvCxnSpPr>
                <a:stCxn id="80" idx="2"/>
              </p:cNvCxnSpPr>
              <p:nvPr/>
            </p:nvCxnSpPr>
            <p:spPr>
              <a:xfrm flipH="1" flipV="1">
                <a:off x="1794370" y="1500851"/>
                <a:ext cx="2037995" cy="24783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9" name="Afbeelding 7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316296" y="2136296"/>
              <a:ext cx="783719" cy="7837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43709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685" y="1330856"/>
            <a:ext cx="4553613" cy="5527144"/>
          </a:xfrm>
          <a:prstGeom prst="rect">
            <a:avLst/>
          </a:prstGeom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Faal- en gevolganalyse</a:t>
            </a:r>
            <a:endParaRPr lang="nl-NL" dirty="0"/>
          </a:p>
        </p:txBody>
      </p:sp>
      <p:sp>
        <p:nvSpPr>
          <p:cNvPr id="12" name="Ovaal 11"/>
          <p:cNvSpPr/>
          <p:nvPr/>
        </p:nvSpPr>
        <p:spPr>
          <a:xfrm>
            <a:off x="2915940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13" name="Ovaal 12"/>
          <p:cNvSpPr/>
          <p:nvPr/>
        </p:nvSpPr>
        <p:spPr>
          <a:xfrm>
            <a:off x="4452981" y="184482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grpSp>
        <p:nvGrpSpPr>
          <p:cNvPr id="21" name="Groep 42"/>
          <p:cNvGrpSpPr/>
          <p:nvPr/>
        </p:nvGrpSpPr>
        <p:grpSpPr>
          <a:xfrm>
            <a:off x="3799612" y="199342"/>
            <a:ext cx="3484490" cy="3315805"/>
            <a:chOff x="3799612" y="199342"/>
            <a:chExt cx="3484490" cy="3315805"/>
          </a:xfrm>
        </p:grpSpPr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84839" y="199342"/>
              <a:ext cx="15992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3" name="Groep 42"/>
            <p:cNvGrpSpPr/>
            <p:nvPr/>
          </p:nvGrpSpPr>
          <p:grpSpPr>
            <a:xfrm>
              <a:off x="3799612" y="1498925"/>
              <a:ext cx="2066460" cy="2016222"/>
              <a:chOff x="3799612" y="1498925"/>
              <a:chExt cx="2066460" cy="2016222"/>
            </a:xfrm>
          </p:grpSpPr>
          <p:sp>
            <p:nvSpPr>
              <p:cNvPr id="24" name="Ovaal 23"/>
              <p:cNvSpPr/>
              <p:nvPr/>
            </p:nvSpPr>
            <p:spPr>
              <a:xfrm>
                <a:off x="3799612" y="2367213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25" name="Rechte verbindingslijn met pijl 24"/>
              <p:cNvCxnSpPr>
                <a:stCxn id="24" idx="7"/>
              </p:cNvCxnSpPr>
              <p:nvPr/>
            </p:nvCxnSpPr>
            <p:spPr>
              <a:xfrm flipV="1">
                <a:off x="5090328" y="1498925"/>
                <a:ext cx="775744" cy="1036399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0385789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/>
        </p:nvSpPr>
        <p:spPr>
          <a:xfrm>
            <a:off x="367459" y="4652416"/>
            <a:ext cx="8352724" cy="136887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wrap="square" rtlCol="0" anchor="ctr"/>
          <a:lstStyle/>
          <a:p>
            <a:pPr marL="360000" lvl="1" indent="-358775" algn="ctr" eaLnBrk="0" hangingPunct="0">
              <a:lnSpc>
                <a:spcPct val="120000"/>
              </a:lnSpc>
              <a:spcBef>
                <a:spcPts val="600"/>
              </a:spcBef>
              <a:buSzPct val="125000"/>
              <a:defRPr/>
            </a:pPr>
            <a:endParaRPr lang="nl-NL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367459" y="2936982"/>
            <a:ext cx="8352724" cy="15113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wrap="square" rtlCol="0" anchor="ctr"/>
          <a:lstStyle/>
          <a:p>
            <a:pPr marL="360000" lvl="1" indent="-358775" algn="ctr" eaLnBrk="0" hangingPunct="0">
              <a:lnSpc>
                <a:spcPct val="120000"/>
              </a:lnSpc>
              <a:spcBef>
                <a:spcPts val="600"/>
              </a:spcBef>
              <a:buSzPct val="125000"/>
              <a:defRPr/>
            </a:pPr>
            <a:endParaRPr lang="nl-NL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Faal- en gevolganalyse</a:t>
            </a:r>
          </a:p>
        </p:txBody>
      </p:sp>
      <p:sp>
        <p:nvSpPr>
          <p:cNvPr id="8" name="Rechthoek 9"/>
          <p:cNvSpPr>
            <a:spLocks noChangeArrowheads="1"/>
          </p:cNvSpPr>
          <p:nvPr/>
        </p:nvSpPr>
        <p:spPr bwMode="auto">
          <a:xfrm>
            <a:off x="642938" y="1580852"/>
            <a:ext cx="7889875" cy="452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r>
              <a:rPr lang="nl-NL" sz="1800" b="1" dirty="0">
                <a:latin typeface="Arial" pitchFamily="34" charset="0"/>
                <a:cs typeface="Arial" pitchFamily="34" charset="0"/>
              </a:rPr>
              <a:t>Waarom?</a:t>
            </a:r>
          </a:p>
          <a:p>
            <a:r>
              <a:rPr lang="nl-NL" sz="1800" dirty="0">
                <a:latin typeface="Arial" pitchFamily="34" charset="0"/>
                <a:cs typeface="Arial" pitchFamily="34" charset="0"/>
              </a:rPr>
              <a:t>Met behulp van een faal- en gevolganalyse maken we een inschatting van de ernst </a:t>
            </a:r>
            <a:r>
              <a:rPr lang="nl-NL" sz="1800" dirty="0" smtClean="0">
                <a:latin typeface="Arial" pitchFamily="34" charset="0"/>
                <a:cs typeface="Arial" pitchFamily="34" charset="0"/>
              </a:rPr>
              <a:t>en </a:t>
            </a:r>
            <a:r>
              <a:rPr lang="nl-NL" sz="1800" dirty="0">
                <a:latin typeface="Arial" pitchFamily="34" charset="0"/>
                <a:cs typeface="Arial" pitchFamily="34" charset="0"/>
              </a:rPr>
              <a:t>frequentie (van optreden) van een oorzaak. </a:t>
            </a:r>
          </a:p>
          <a:p>
            <a:endParaRPr lang="nl-NL" sz="1800" dirty="0">
              <a:latin typeface="Arial" pitchFamily="34" charset="0"/>
              <a:cs typeface="Arial" pitchFamily="34" charset="0"/>
            </a:endParaRPr>
          </a:p>
          <a:p>
            <a:endParaRPr lang="nl-NL" sz="1800" dirty="0" smtClean="0">
              <a:latin typeface="Arial" pitchFamily="34" charset="0"/>
              <a:cs typeface="Arial" pitchFamily="34" charset="0"/>
            </a:endParaRPr>
          </a:p>
          <a:p>
            <a:endParaRPr lang="nl-NL" sz="1800" dirty="0">
              <a:latin typeface="Arial" pitchFamily="34" charset="0"/>
              <a:cs typeface="Arial" pitchFamily="34" charset="0"/>
            </a:endParaRPr>
          </a:p>
          <a:p>
            <a:r>
              <a:rPr lang="nl-NL" sz="1800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Ernst</a:t>
            </a:r>
            <a:r>
              <a:rPr lang="nl-NL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hoe veel impact heeft het probleem op </a:t>
            </a:r>
            <a:r>
              <a:rPr lang="nl-NL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 kwaliteit / het </a:t>
            </a:r>
            <a:r>
              <a:rPr lang="nl-NL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rendement?</a:t>
            </a:r>
          </a:p>
          <a:p>
            <a:r>
              <a:rPr lang="nl-NL" sz="18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Leidt </a:t>
            </a:r>
            <a:r>
              <a:rPr lang="nl-NL" sz="18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dit probleem zeker tot </a:t>
            </a:r>
            <a:r>
              <a:rPr lang="nl-NL" sz="18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uitval/ontevredenheid/kwaliteitsverlies? </a:t>
            </a:r>
            <a:r>
              <a:rPr lang="nl-NL" sz="18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Of heeft het nauwelijks </a:t>
            </a:r>
            <a:r>
              <a:rPr lang="nl-NL" sz="18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invloed?</a:t>
            </a:r>
            <a:endParaRPr lang="nl-NL" sz="18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nl-NL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nl-NL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nl-NL" sz="1800" b="1" u="sng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nl-NL" sz="18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Frequentie</a:t>
            </a:r>
            <a:r>
              <a:rPr lang="nl-NL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hoe vaak </a:t>
            </a:r>
            <a:r>
              <a:rPr lang="nl-NL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heeft een student hier last van?</a:t>
            </a:r>
            <a:endParaRPr lang="nl-NL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nl-NL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nl-NL" sz="18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Incidenteel </a:t>
            </a:r>
            <a:r>
              <a:rPr lang="nl-NL" sz="18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een </a:t>
            </a:r>
            <a:r>
              <a:rPr lang="nl-NL" sz="18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enkele student? Elke dag </a:t>
            </a:r>
            <a:r>
              <a:rPr lang="nl-NL" sz="18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alle </a:t>
            </a:r>
            <a:r>
              <a:rPr lang="nl-NL" sz="18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klassen?</a:t>
            </a:r>
            <a:endParaRPr lang="nl-NL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nl-NL" sz="1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9149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jdelijke aanduiding voor tekst 4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Faal- en gevolganalyse</a:t>
            </a:r>
          </a:p>
        </p:txBody>
      </p:sp>
      <p:sp>
        <p:nvSpPr>
          <p:cNvPr id="40" name="Tekstvak 41"/>
          <p:cNvSpPr txBox="1">
            <a:spLocks noChangeArrowheads="1"/>
          </p:cNvSpPr>
          <p:nvPr/>
        </p:nvSpPr>
        <p:spPr bwMode="auto">
          <a:xfrm>
            <a:off x="539552" y="2676996"/>
            <a:ext cx="331311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nl-NL" sz="1800" b="1" dirty="0">
                <a:latin typeface="Arial" charset="0"/>
                <a:cs typeface="Arial" charset="0"/>
              </a:rPr>
              <a:t>Ernst</a:t>
            </a:r>
            <a:r>
              <a:rPr lang="nl-NL" sz="1800" dirty="0">
                <a:latin typeface="Arial" charset="0"/>
                <a:cs typeface="Arial" charset="0"/>
              </a:rPr>
              <a:t> van oorzaak:</a:t>
            </a:r>
          </a:p>
          <a:p>
            <a:pPr>
              <a:defRPr/>
            </a:pPr>
            <a:r>
              <a:rPr lang="nl-NL" sz="1800" dirty="0">
                <a:latin typeface="Arial" charset="0"/>
                <a:cs typeface="Arial" charset="0"/>
              </a:rPr>
              <a:t>1. </a:t>
            </a:r>
            <a:r>
              <a:rPr lang="nl-NL" sz="1800" dirty="0" smtClean="0">
                <a:latin typeface="Arial" charset="0"/>
                <a:cs typeface="Arial" charset="0"/>
              </a:rPr>
              <a:t>Nauwelijks impact</a:t>
            </a:r>
            <a:endParaRPr lang="nl-NL" sz="18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800" dirty="0">
                <a:latin typeface="Arial" charset="0"/>
                <a:cs typeface="Arial" charset="0"/>
              </a:rPr>
              <a:t>3. </a:t>
            </a:r>
            <a:r>
              <a:rPr lang="nl-NL" sz="1800" dirty="0" smtClean="0">
                <a:latin typeface="Arial" charset="0"/>
                <a:cs typeface="Arial" charset="0"/>
              </a:rPr>
              <a:t>Beperkte impact</a:t>
            </a:r>
            <a:endParaRPr lang="nl-NL" sz="18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800" dirty="0">
                <a:latin typeface="Arial" charset="0"/>
                <a:cs typeface="Arial" charset="0"/>
              </a:rPr>
              <a:t>6. </a:t>
            </a:r>
            <a:r>
              <a:rPr lang="nl-NL" sz="1800" dirty="0" smtClean="0">
                <a:latin typeface="Arial" charset="0"/>
                <a:cs typeface="Arial" charset="0"/>
              </a:rPr>
              <a:t>Redelijk veel impact</a:t>
            </a:r>
            <a:endParaRPr lang="nl-NL" sz="18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800" dirty="0">
                <a:latin typeface="Arial" charset="0"/>
                <a:cs typeface="Arial" charset="0"/>
              </a:rPr>
              <a:t>9. </a:t>
            </a:r>
            <a:r>
              <a:rPr lang="nl-NL" sz="1800" dirty="0" smtClean="0">
                <a:latin typeface="Arial" charset="0"/>
                <a:cs typeface="Arial" charset="0"/>
              </a:rPr>
              <a:t>Zeer veel impact</a:t>
            </a:r>
            <a:endParaRPr lang="nl-NL" sz="1800" dirty="0">
              <a:latin typeface="Arial" charset="0"/>
              <a:cs typeface="Arial" charset="0"/>
            </a:endParaRPr>
          </a:p>
          <a:p>
            <a:pPr>
              <a:defRPr/>
            </a:pPr>
            <a:endParaRPr lang="nl-NL" sz="1800" b="1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800" b="1" dirty="0">
                <a:latin typeface="Arial" charset="0"/>
                <a:cs typeface="Arial" charset="0"/>
              </a:rPr>
              <a:t>Frequentie </a:t>
            </a:r>
            <a:r>
              <a:rPr lang="nl-NL" sz="1800" dirty="0">
                <a:latin typeface="Arial" charset="0"/>
                <a:cs typeface="Arial" charset="0"/>
              </a:rPr>
              <a:t>van optreden:</a:t>
            </a:r>
          </a:p>
          <a:p>
            <a:pPr marL="342900" indent="-342900">
              <a:defRPr/>
            </a:pPr>
            <a:r>
              <a:rPr lang="nl-NL" sz="1800" dirty="0">
                <a:latin typeface="Arial" charset="0"/>
                <a:cs typeface="Arial" charset="0"/>
              </a:rPr>
              <a:t>1. Vrijwel nooit</a:t>
            </a:r>
          </a:p>
          <a:p>
            <a:pPr marL="342900" indent="-342900">
              <a:defRPr/>
            </a:pPr>
            <a:r>
              <a:rPr lang="nl-NL" sz="1800" dirty="0">
                <a:latin typeface="Arial" charset="0"/>
                <a:cs typeface="Arial" charset="0"/>
              </a:rPr>
              <a:t>3. Mogelijk</a:t>
            </a:r>
          </a:p>
          <a:p>
            <a:pPr>
              <a:defRPr/>
            </a:pPr>
            <a:r>
              <a:rPr lang="nl-NL" sz="1800" dirty="0">
                <a:latin typeface="Arial" charset="0"/>
                <a:cs typeface="Arial" charset="0"/>
              </a:rPr>
              <a:t>6. Regelmatig</a:t>
            </a:r>
          </a:p>
          <a:p>
            <a:pPr>
              <a:defRPr/>
            </a:pPr>
            <a:r>
              <a:rPr lang="nl-NL" sz="1800" dirty="0">
                <a:latin typeface="Arial" charset="0"/>
                <a:cs typeface="Arial" charset="0"/>
              </a:rPr>
              <a:t>9. Zeer vaak/zeker</a:t>
            </a:r>
          </a:p>
          <a:p>
            <a:pPr>
              <a:defRPr/>
            </a:pPr>
            <a:endParaRPr lang="nl-NL" sz="1800" dirty="0">
              <a:latin typeface="Arial" charset="0"/>
              <a:cs typeface="Arial" charset="0"/>
            </a:endParaRPr>
          </a:p>
        </p:txBody>
      </p:sp>
      <p:sp>
        <p:nvSpPr>
          <p:cNvPr id="44" name="Rechthoek 9"/>
          <p:cNvSpPr>
            <a:spLocks noChangeArrowheads="1"/>
          </p:cNvSpPr>
          <p:nvPr/>
        </p:nvSpPr>
        <p:spPr bwMode="auto">
          <a:xfrm>
            <a:off x="555241" y="1507249"/>
            <a:ext cx="8033518" cy="8416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wrap="square" rtlCol="0" anchor="ctr"/>
          <a:lstStyle/>
          <a:p>
            <a:pPr marL="360000" lvl="1" indent="-358775" algn="ctr" eaLnBrk="0" hangingPunct="0">
              <a:lnSpc>
                <a:spcPct val="120000"/>
              </a:lnSpc>
              <a:spcBef>
                <a:spcPts val="600"/>
              </a:spcBef>
              <a:buSzPct val="125000"/>
              <a:buFont typeface="Arial" charset="0"/>
              <a:buNone/>
              <a:defRPr/>
            </a:pPr>
            <a:r>
              <a:rPr lang="nl-NL" sz="1800" dirty="0" smtClean="0">
                <a:latin typeface="Arial" charset="0"/>
                <a:cs typeface="Arial" charset="0"/>
              </a:rPr>
              <a:t>Wat is de ernst van genoemde oorzaken in relatie tot </a:t>
            </a:r>
            <a:r>
              <a:rPr lang="nl-NL" sz="1800" dirty="0" smtClean="0">
                <a:latin typeface="Arial" charset="0"/>
                <a:cs typeface="Arial" charset="0"/>
              </a:rPr>
              <a:t>&lt;het probleem&gt; en </a:t>
            </a:r>
            <a:r>
              <a:rPr lang="nl-NL" sz="1800" dirty="0" smtClean="0">
                <a:latin typeface="Arial" charset="0"/>
                <a:cs typeface="Arial" charset="0"/>
              </a:rPr>
              <a:t>hoe frequent heeft een leerling er last van?</a:t>
            </a:r>
            <a:endParaRPr lang="nl-NL" sz="1800" dirty="0">
              <a:latin typeface="Arial" charset="0"/>
              <a:cs typeface="Arial" charset="0"/>
            </a:endParaRPr>
          </a:p>
        </p:txBody>
      </p:sp>
      <p:sp>
        <p:nvSpPr>
          <p:cNvPr id="47" name="Tekstvak 46"/>
          <p:cNvSpPr txBox="1"/>
          <p:nvPr/>
        </p:nvSpPr>
        <p:spPr>
          <a:xfrm>
            <a:off x="4634581" y="3593031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1</a:t>
            </a:r>
            <a:endParaRPr lang="nl-NL" sz="2000" dirty="0">
              <a:solidFill>
                <a:schemeClr val="bg1"/>
              </a:solidFill>
              <a:latin typeface="SimHei" pitchFamily="49" charset="-122"/>
              <a:ea typeface="SimHei" pitchFamily="49" charset="-122"/>
            </a:endParaRPr>
          </a:p>
        </p:txBody>
      </p:sp>
      <p:sp>
        <p:nvSpPr>
          <p:cNvPr id="48" name="Tekstvak 47"/>
          <p:cNvSpPr txBox="1"/>
          <p:nvPr/>
        </p:nvSpPr>
        <p:spPr>
          <a:xfrm>
            <a:off x="5310933" y="427188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1</a:t>
            </a:r>
            <a:endParaRPr lang="nl-NL" sz="2000" dirty="0">
              <a:solidFill>
                <a:schemeClr val="bg1"/>
              </a:solidFill>
              <a:latin typeface="SimHei" pitchFamily="49" charset="-122"/>
              <a:ea typeface="SimHei" pitchFamily="49" charset="-122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7738" y="2676996"/>
            <a:ext cx="5450726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0673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us Delta Onderwijs MBO beter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79BFF"/>
        </a:solidFill>
        <a:ln w="9525">
          <a:noFill/>
          <a:round/>
          <a:headEnd/>
          <a:tailEnd/>
        </a:ln>
      </a:spPr>
      <a:bodyPr wrap="none" anchor="ctr"/>
      <a:lstStyle>
        <a:defPPr marL="540000" algn="l" defTabSz="914400" rtl="0" eaLnBrk="1" fontAlgn="base" latinLnBrk="0" hangingPunct="1">
          <a:spcBef>
            <a:spcPct val="0"/>
          </a:spcBef>
          <a:spcAft>
            <a:spcPct val="0"/>
          </a:spcAft>
          <a:defRPr sz="28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Plus Delta Onderwijs MBO beter</Template>
  <TotalTime>14488</TotalTime>
  <Words>412</Words>
  <Application>Microsoft Office PowerPoint</Application>
  <PresentationFormat>Diavoorstelling (4:3)</PresentationFormat>
  <Paragraphs>102</Paragraphs>
  <Slides>16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4" baseType="lpstr">
      <vt:lpstr>Arial</vt:lpstr>
      <vt:lpstr>Calibri</vt:lpstr>
      <vt:lpstr>ＭＳ Ｐゴシック</vt:lpstr>
      <vt:lpstr>SimHei</vt:lpstr>
      <vt:lpstr>Symbol</vt:lpstr>
      <vt:lpstr>Times New Roman</vt:lpstr>
      <vt:lpstr>Wingdings</vt:lpstr>
      <vt:lpstr>Plus Delta Onderwijs MBO beter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Plus Delta Onderwijs BV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Joris van de Lindeloof</dc:creator>
  <cp:lastModifiedBy>Joris van de Lindeloof</cp:lastModifiedBy>
  <cp:revision>1076</cp:revision>
  <dcterms:created xsi:type="dcterms:W3CDTF">2010-01-16T16:26:21Z</dcterms:created>
  <dcterms:modified xsi:type="dcterms:W3CDTF">2015-12-06T11:59:31Z</dcterms:modified>
</cp:coreProperties>
</file>