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8"/>
  </p:notesMasterIdLst>
  <p:handoutMasterIdLst>
    <p:handoutMasterId r:id="rId19"/>
  </p:handoutMasterIdLst>
  <p:sldIdLst>
    <p:sldId id="907" r:id="rId2"/>
    <p:sldId id="997" r:id="rId3"/>
    <p:sldId id="998" r:id="rId4"/>
    <p:sldId id="1000" r:id="rId5"/>
    <p:sldId id="1001" r:id="rId6"/>
    <p:sldId id="1009" r:id="rId7"/>
    <p:sldId id="1010" r:id="rId8"/>
    <p:sldId id="1011" r:id="rId9"/>
    <p:sldId id="1012" r:id="rId10"/>
    <p:sldId id="1015" r:id="rId11"/>
    <p:sldId id="1013" r:id="rId12"/>
    <p:sldId id="1014" r:id="rId13"/>
    <p:sldId id="1008" r:id="rId14"/>
    <p:sldId id="918" r:id="rId15"/>
    <p:sldId id="932" r:id="rId16"/>
    <p:sldId id="554" r:id="rId17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436065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89103"/>
            <a:ext cx="8229600" cy="4203743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427143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Opsturen invulsheet naar werkgroep </a:t>
            </a:r>
            <a:r>
              <a:rPr lang="nl-NL" dirty="0" smtClean="0"/>
              <a:t>&lt;naam&gt;</a:t>
            </a:r>
            <a:r>
              <a:rPr lang="nl-NL" dirty="0" smtClean="0"/>
              <a:t>		</a:t>
            </a:r>
            <a:r>
              <a:rPr lang="nl-NL" dirty="0" smtClean="0"/>
              <a:t>&lt;datum&gt;</a:t>
            </a:r>
            <a:endParaRPr lang="nl-NL" dirty="0" smtClean="0"/>
          </a:p>
          <a:p>
            <a:r>
              <a:rPr lang="nl-NL" dirty="0" smtClean="0"/>
              <a:t>Mailen ingevulde sheets naar </a:t>
            </a:r>
            <a:r>
              <a:rPr lang="nl-NL" dirty="0" smtClean="0"/>
              <a:t>&lt;naam&gt;	</a:t>
            </a:r>
            <a:r>
              <a:rPr lang="nl-NL" dirty="0" smtClean="0"/>
              <a:t>		</a:t>
            </a:r>
            <a:r>
              <a:rPr lang="nl-NL" dirty="0"/>
              <a:t> &lt;datum&gt; </a:t>
            </a:r>
            <a:endParaRPr lang="nl-NL" dirty="0" smtClean="0"/>
          </a:p>
          <a:p>
            <a:r>
              <a:rPr lang="nl-NL" dirty="0"/>
              <a:t>B</a:t>
            </a:r>
            <a:r>
              <a:rPr lang="nl-NL" dirty="0" smtClean="0"/>
              <a:t>espreken </a:t>
            </a:r>
            <a:r>
              <a:rPr lang="nl-NL" dirty="0" smtClean="0"/>
              <a:t>resultaten					</a:t>
            </a:r>
            <a:r>
              <a:rPr lang="nl-NL" dirty="0"/>
              <a:t> &lt;datum&gt;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80928"/>
            <a:ext cx="795132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04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Vergelijken van resultaten</a:t>
            </a:r>
            <a:endParaRPr lang="nl-NL" dirty="0"/>
          </a:p>
        </p:txBody>
      </p:sp>
      <p:sp>
        <p:nvSpPr>
          <p:cNvPr id="9" name="Tijdelijke aanduiding voor inhoud 44"/>
          <p:cNvSpPr txBox="1">
            <a:spLocks/>
          </p:cNvSpPr>
          <p:nvPr/>
        </p:nvSpPr>
        <p:spPr>
          <a:xfrm>
            <a:off x="457200" y="1384176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60000" marR="0" lvl="0" indent="-358775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Wat</a:t>
            </a:r>
            <a:r>
              <a:rPr kumimoji="0" lang="nl-NL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is de relatie tussen de Faal- en gevolg- en de </a:t>
            </a:r>
            <a:r>
              <a:rPr kumimoji="0" lang="nl-NL" sz="18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Prioriteiten-impact</a:t>
            </a:r>
            <a:r>
              <a:rPr kumimoji="0" lang="nl-NL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analyse?</a:t>
            </a:r>
            <a:endParaRPr kumimoji="0" lang="nl-NL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92" y="2276872"/>
            <a:ext cx="8426472" cy="44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3395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46" y="1560268"/>
            <a:ext cx="7828156" cy="4677044"/>
          </a:xfrm>
          <a:prstGeom prst="rect">
            <a:avLst/>
          </a:prstGeom>
        </p:spPr>
      </p:pic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Grenswaarden</a:t>
            </a:r>
            <a:endParaRPr lang="nl-NL" dirty="0"/>
          </a:p>
        </p:txBody>
      </p:sp>
      <p:grpSp>
        <p:nvGrpSpPr>
          <p:cNvPr id="2" name="Groep 7"/>
          <p:cNvGrpSpPr/>
          <p:nvPr/>
        </p:nvGrpSpPr>
        <p:grpSpPr>
          <a:xfrm>
            <a:off x="4067944" y="3429000"/>
            <a:ext cx="5076056" cy="3312368"/>
            <a:chOff x="4067944" y="3429000"/>
            <a:chExt cx="5076056" cy="3312368"/>
          </a:xfrm>
        </p:grpSpPr>
        <p:sp>
          <p:nvSpPr>
            <p:cNvPr id="7" name="Rechthoek 6"/>
            <p:cNvSpPr/>
            <p:nvPr/>
          </p:nvSpPr>
          <p:spPr>
            <a:xfrm>
              <a:off x="4067944" y="3429000"/>
              <a:ext cx="5076056" cy="3312368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4710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4048" y="3861048"/>
              <a:ext cx="3771900" cy="26511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blurRad="50800" dist="215900" dir="8100000" algn="tr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936819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Prioriteiten-impactanalyse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0192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86176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7058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9595955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</a:t>
            </a:r>
            <a:r>
              <a:rPr lang="nl-NL" dirty="0" err="1" smtClean="0"/>
              <a:t>beter</a:t>
            </a:r>
            <a:r>
              <a:rPr lang="nl-NL" dirty="0" smtClean="0"/>
              <a:t> </a:t>
            </a:r>
            <a:r>
              <a:rPr lang="nl-NL" dirty="0" smtClean="0"/>
              <a:t>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64523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Afbeelding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30856"/>
            <a:ext cx="4553613" cy="5527144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7" name="Ovaal 1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4" name="Ovaal 23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29" name="Groep 28"/>
          <p:cNvGrpSpPr/>
          <p:nvPr/>
        </p:nvGrpSpPr>
        <p:grpSpPr>
          <a:xfrm>
            <a:off x="3782732" y="3749953"/>
            <a:ext cx="5073982" cy="2962814"/>
            <a:chOff x="3755436" y="3749953"/>
            <a:chExt cx="5073982" cy="2962814"/>
          </a:xfrm>
        </p:grpSpPr>
        <p:grpSp>
          <p:nvGrpSpPr>
            <p:cNvPr id="30" name="Groep 65"/>
            <p:cNvGrpSpPr/>
            <p:nvPr/>
          </p:nvGrpSpPr>
          <p:grpSpPr>
            <a:xfrm>
              <a:off x="3755436" y="3749953"/>
              <a:ext cx="3585526" cy="2018459"/>
              <a:chOff x="3755436" y="3749953"/>
              <a:chExt cx="3585526" cy="2018459"/>
            </a:xfrm>
          </p:grpSpPr>
          <p:grpSp>
            <p:nvGrpSpPr>
              <p:cNvPr id="3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35" name="Ovaal 3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6" name="Rechte verbindingslijn met pijl 35"/>
                <p:cNvCxnSpPr>
                  <a:stCxn id="3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Ovaal 32"/>
              <p:cNvSpPr/>
              <p:nvPr/>
            </p:nvSpPr>
            <p:spPr>
              <a:xfrm>
                <a:off x="3755436" y="374995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4" name="Rechte verbindingslijn met pijl 33"/>
              <p:cNvCxnSpPr>
                <a:stCxn id="33" idx="5"/>
              </p:cNvCxnSpPr>
              <p:nvPr/>
            </p:nvCxnSpPr>
            <p:spPr>
              <a:xfrm>
                <a:off x="5046152" y="472977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1" name="Afbeelding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24772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367459" y="4496285"/>
            <a:ext cx="8352724" cy="13338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marL="360000" lvl="1" indent="-358775" algn="ctr" eaLnBrk="0" hangingPunct="0">
              <a:spcBef>
                <a:spcPts val="600"/>
              </a:spcBef>
              <a:buSzPct val="125000"/>
              <a:defRPr/>
            </a:pPr>
            <a:endParaRPr lang="nl-NL" sz="20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67459" y="3056125"/>
            <a:ext cx="8352724" cy="131840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rtlCol="0" anchor="ctr">
            <a:normAutofit/>
          </a:bodyPr>
          <a:lstStyle/>
          <a:p>
            <a:pPr marL="360000" lvl="1" indent="-358775" algn="ctr" eaLnBrk="0" hangingPunct="0">
              <a:spcBef>
                <a:spcPts val="600"/>
              </a:spcBef>
              <a:buSzPct val="125000"/>
              <a:defRPr/>
            </a:pPr>
            <a:endParaRPr lang="nl-NL" sz="20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jdelijke aanduiding voor inhoud 9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r>
              <a:rPr lang="nl-NL" sz="1800" b="1" dirty="0" smtClean="0">
                <a:latin typeface="Arial" charset="0"/>
                <a:cs typeface="Arial" charset="0"/>
              </a:rPr>
              <a:t>Waarom?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r>
              <a:rPr lang="nl-NL" sz="1800" dirty="0" smtClean="0">
                <a:latin typeface="Arial" charset="0"/>
                <a:cs typeface="Arial" charset="0"/>
              </a:rPr>
              <a:t>Een prioriteiten-impactanalyse voer je uit om inzicht te krijgen in de oplosbaarheid van een probleem versus het resultaat op het einddoel. 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b="1" dirty="0" smtClean="0">
              <a:latin typeface="Arial" charset="0"/>
              <a:cs typeface="Arial" charset="0"/>
            </a:endParaRP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r>
              <a:rPr lang="nl-NL" sz="1800" b="1" u="sng" dirty="0" smtClean="0">
                <a:solidFill>
                  <a:srgbClr val="002060"/>
                </a:solidFill>
              </a:rPr>
              <a:t>Oplosbaarheid</a:t>
            </a:r>
            <a:r>
              <a:rPr lang="nl-NL" sz="1800" dirty="0" smtClean="0">
                <a:solidFill>
                  <a:srgbClr val="002060"/>
                </a:solidFill>
              </a:rPr>
              <a:t>:</a:t>
            </a:r>
            <a:r>
              <a:rPr lang="nl-NL" sz="1800" i="1" dirty="0" smtClean="0">
                <a:solidFill>
                  <a:srgbClr val="002060"/>
                </a:solidFill>
              </a:rPr>
              <a:t> hoe makkelijk is een oorzaak op te lossen door het team?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r>
              <a:rPr lang="nl-NL" sz="1800" i="1" dirty="0" smtClean="0">
                <a:solidFill>
                  <a:srgbClr val="002060"/>
                </a:solidFill>
              </a:rPr>
              <a:t>Zeer eenvoudig op te lossen? Makkelijk op te anticiperen? Of zeer duur, complex, tijdrovend of risicovol om op te lossen?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dirty="0" smtClean="0">
              <a:latin typeface="Arial" charset="0"/>
              <a:cs typeface="Arial" charset="0"/>
            </a:endParaRP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None/>
              <a:defRPr/>
            </a:pPr>
            <a:r>
              <a:rPr lang="nl-NL" sz="1800" b="1" u="sng" dirty="0" smtClean="0">
                <a:solidFill>
                  <a:srgbClr val="002060"/>
                </a:solidFill>
              </a:rPr>
              <a:t>Resultaat</a:t>
            </a:r>
            <a:r>
              <a:rPr lang="nl-NL" sz="1800" dirty="0" smtClean="0">
                <a:solidFill>
                  <a:srgbClr val="002060"/>
                </a:solidFill>
              </a:rPr>
              <a:t>: </a:t>
            </a:r>
            <a:r>
              <a:rPr lang="nl-NL" sz="1800" i="1" dirty="0" smtClean="0">
                <a:solidFill>
                  <a:srgbClr val="002060"/>
                </a:solidFill>
              </a:rPr>
              <a:t>hoe groot is het resultaat als je het probleem oplost?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None/>
              <a:defRPr/>
            </a:pPr>
            <a:r>
              <a:rPr lang="nl-NL" sz="1800" i="1" dirty="0" smtClean="0">
                <a:solidFill>
                  <a:srgbClr val="002060"/>
                </a:solidFill>
              </a:rPr>
              <a:t>Zeer veel impact op het rendement of nauwelijks invloed?</a:t>
            </a: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b="1" dirty="0" smtClean="0">
              <a:latin typeface="Arial" charset="0"/>
              <a:cs typeface="Arial" charset="0"/>
            </a:endParaRP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b="1" dirty="0" smtClean="0">
              <a:latin typeface="Arial" charset="0"/>
              <a:cs typeface="Arial" charset="0"/>
            </a:endParaRP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b="1" dirty="0" smtClean="0">
              <a:latin typeface="Arial" charset="0"/>
              <a:cs typeface="Arial" charset="0"/>
            </a:endParaRPr>
          </a:p>
          <a:p>
            <a:pPr marL="142875" lvl="1" indent="-358775" eaLnBrk="0" fontAlgn="base" hangingPunct="0">
              <a:lnSpc>
                <a:spcPct val="120000"/>
              </a:lnSpc>
              <a:spcBef>
                <a:spcPts val="600"/>
              </a:spcBef>
              <a:spcAft>
                <a:spcPct val="0"/>
              </a:spcAft>
              <a:buSzPct val="125000"/>
              <a:buFont typeface="Arial" charset="0"/>
              <a:buNone/>
              <a:defRPr/>
            </a:pPr>
            <a:endParaRPr lang="nl-NL" sz="1800" b="1" dirty="0" smtClean="0">
              <a:latin typeface="Arial" charset="0"/>
              <a:cs typeface="Arial" charset="0"/>
            </a:endParaRP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</p:spTree>
    <p:extLst>
      <p:ext uri="{BB962C8B-B14F-4D97-AF65-F5344CB8AC3E}">
        <p14:creationId xmlns:p14="http://schemas.microsoft.com/office/powerpoint/2010/main" val="15872004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  <p:sp>
        <p:nvSpPr>
          <p:cNvPr id="9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76962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rtlCol="0" anchor="ctr">
            <a:normAutofit lnSpcReduction="10000"/>
          </a:bodyPr>
          <a:lstStyle/>
          <a:p>
            <a:pPr marL="360000" lvl="1" indent="-358775" algn="ctr" eaLnBrk="0" hangingPunct="0">
              <a:lnSpc>
                <a:spcPct val="120000"/>
              </a:lnSpc>
              <a:spcBef>
                <a:spcPts val="600"/>
              </a:spcBef>
              <a:buSzPct val="125000"/>
              <a:buFont typeface="Arial" charset="0"/>
              <a:buNone/>
              <a:defRPr/>
            </a:pPr>
            <a:r>
              <a:rPr lang="nl-NL" sz="2000" dirty="0" smtClean="0">
                <a:latin typeface="Arial" pitchFamily="34" charset="0"/>
                <a:cs typeface="Arial" pitchFamily="34" charset="0"/>
              </a:rPr>
              <a:t>In hoeverre zijn genoemde oorzaken op te lossen en wat is dan het resultaat op de doelstelling?</a:t>
            </a:r>
            <a:endParaRPr lang="nl-N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540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Oplosbaarheid </a:t>
            </a:r>
            <a:r>
              <a:rPr lang="nl-NL" sz="1600" dirty="0" smtClean="0">
                <a:latin typeface="Arial" charset="0"/>
                <a:cs typeface="Arial" charset="0"/>
              </a:rPr>
              <a:t>van </a:t>
            </a:r>
            <a:r>
              <a:rPr lang="nl-NL" sz="1600" dirty="0">
                <a:latin typeface="Arial" charset="0"/>
                <a:cs typeface="Arial" charset="0"/>
              </a:rPr>
              <a:t>oorzaak:</a:t>
            </a: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1. </a:t>
            </a:r>
            <a:r>
              <a:rPr lang="nl-NL" sz="1600" dirty="0" smtClean="0">
                <a:latin typeface="Arial" charset="0"/>
                <a:cs typeface="Arial" charset="0"/>
              </a:rPr>
              <a:t>Zeer lastig tot onmogelijk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2</a:t>
            </a:r>
            <a:r>
              <a:rPr lang="nl-NL" sz="1600" dirty="0" smtClean="0">
                <a:latin typeface="Arial" charset="0"/>
                <a:cs typeface="Arial" charset="0"/>
              </a:rPr>
              <a:t>. Moeilijk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3</a:t>
            </a:r>
            <a:r>
              <a:rPr lang="nl-NL" sz="1600" dirty="0" smtClean="0">
                <a:latin typeface="Arial" charset="0"/>
                <a:cs typeface="Arial" charset="0"/>
              </a:rPr>
              <a:t>. Eenvoudig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4</a:t>
            </a:r>
            <a:r>
              <a:rPr lang="nl-NL" sz="1600" dirty="0" smtClean="0">
                <a:latin typeface="Arial" charset="0"/>
                <a:cs typeface="Arial" charset="0"/>
              </a:rPr>
              <a:t>. Zeer eenvoudig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6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Resultaat </a:t>
            </a:r>
            <a:r>
              <a:rPr lang="nl-NL" sz="1600" dirty="0" smtClean="0">
                <a:latin typeface="Arial" charset="0"/>
                <a:cs typeface="Arial" charset="0"/>
              </a:rPr>
              <a:t>van oplossen:</a:t>
            </a:r>
            <a:endParaRPr lang="nl-NL" sz="16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1. Nauwelijks tot geen impact op de 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	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2. Beperkte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3. Nogal wat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4. Zeer veel impact op de doelstelling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728" y="2420888"/>
            <a:ext cx="410527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577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14493</TotalTime>
  <Words>395</Words>
  <Application>Microsoft Office PowerPoint</Application>
  <PresentationFormat>Diavoorstelling (4:3)</PresentationFormat>
  <Paragraphs>94</Paragraphs>
  <Slides>16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1077</cp:revision>
  <dcterms:created xsi:type="dcterms:W3CDTF">2010-01-16T16:26:21Z</dcterms:created>
  <dcterms:modified xsi:type="dcterms:W3CDTF">2015-12-06T12:04:08Z</dcterms:modified>
</cp:coreProperties>
</file>