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3"/>
  </p:notesMasterIdLst>
  <p:handoutMasterIdLst>
    <p:handoutMasterId r:id="rId24"/>
  </p:handoutMasterIdLst>
  <p:sldIdLst>
    <p:sldId id="907" r:id="rId2"/>
    <p:sldId id="948" r:id="rId3"/>
    <p:sldId id="949" r:id="rId4"/>
    <p:sldId id="951" r:id="rId5"/>
    <p:sldId id="952" r:id="rId6"/>
    <p:sldId id="965" r:id="rId7"/>
    <p:sldId id="966" r:id="rId8"/>
    <p:sldId id="967" r:id="rId9"/>
    <p:sldId id="968" r:id="rId10"/>
    <p:sldId id="969" r:id="rId11"/>
    <p:sldId id="971" r:id="rId12"/>
    <p:sldId id="972" r:id="rId13"/>
    <p:sldId id="973" r:id="rId14"/>
    <p:sldId id="974" r:id="rId15"/>
    <p:sldId id="975" r:id="rId16"/>
    <p:sldId id="976" r:id="rId17"/>
    <p:sldId id="977" r:id="rId18"/>
    <p:sldId id="964" r:id="rId19"/>
    <p:sldId id="918" r:id="rId20"/>
    <p:sldId id="932" r:id="rId21"/>
    <p:sldId id="554" r:id="rId22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408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2427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542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2949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882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190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6271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3322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54080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3810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7299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2643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4505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22150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2597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6710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64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58109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8985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82970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0906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9111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702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02637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1.%20Analyse%20bestand%20ROC%20van%20Twente%20versie%201.4.xls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wmf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4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Wat gaat er allemaal goed?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598949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685" y="1316569"/>
            <a:ext cx="4553613" cy="5558548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14" name="Ovaal 13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16" name="Groep 15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17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19" name="Ovaal 18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21" name="Rechte verbindingslijn met pijl 20"/>
              <p:cNvCxnSpPr>
                <a:stCxn id="19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Afbeelding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79225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b="1" dirty="0"/>
              <a:t>Doel</a:t>
            </a:r>
          </a:p>
          <a:p>
            <a:r>
              <a:rPr lang="nl-NL" dirty="0"/>
              <a:t>Gestructureerd verzamelen van zo veel mogelijk ideeën, zonder waardeoordeel te geven</a:t>
            </a:r>
          </a:p>
          <a:p>
            <a:endParaRPr lang="nl-NL" dirty="0"/>
          </a:p>
          <a:p>
            <a:pPr>
              <a:buNone/>
            </a:pPr>
            <a:r>
              <a:rPr lang="nl-NL" b="1" dirty="0"/>
              <a:t>Soorten</a:t>
            </a:r>
          </a:p>
          <a:p>
            <a:r>
              <a:rPr lang="nl-NL" dirty="0" smtClean="0"/>
              <a:t>Gestructureerde </a:t>
            </a:r>
            <a:r>
              <a:rPr lang="nl-NL" dirty="0"/>
              <a:t>brainstorm </a:t>
            </a:r>
          </a:p>
          <a:p>
            <a:r>
              <a:rPr lang="nl-NL" dirty="0" smtClean="0"/>
              <a:t>Brainstorm </a:t>
            </a:r>
            <a:r>
              <a:rPr lang="nl-NL" dirty="0"/>
              <a:t>in stilte </a:t>
            </a:r>
            <a:endParaRPr lang="nl-NL" dirty="0" smtClean="0"/>
          </a:p>
          <a:p>
            <a:r>
              <a:rPr lang="nl-NL" dirty="0" smtClean="0"/>
              <a:t>(Ongestructureerde brainstorm)</a:t>
            </a:r>
            <a:endParaRPr lang="nl-NL" dirty="0"/>
          </a:p>
          <a:p>
            <a:endParaRPr lang="nl-NL" dirty="0"/>
          </a:p>
          <a:p>
            <a:pPr>
              <a:buNone/>
            </a:pPr>
            <a:r>
              <a:rPr lang="nl-NL" b="1" dirty="0"/>
              <a:t>Voordelen</a:t>
            </a:r>
          </a:p>
          <a:p>
            <a:r>
              <a:rPr lang="nl-NL" dirty="0"/>
              <a:t>Bevordert het genereren van nieuwe ideeën</a:t>
            </a:r>
          </a:p>
          <a:p>
            <a:r>
              <a:rPr lang="nl-NL" dirty="0"/>
              <a:t>Betrekt alle groepsleden en stimuleert enthousiasme</a:t>
            </a:r>
          </a:p>
          <a:p>
            <a:r>
              <a:rPr lang="nl-NL" dirty="0"/>
              <a:t>Bouwt verder op elkaars creativiteit</a:t>
            </a:r>
          </a:p>
          <a:p>
            <a:r>
              <a:rPr lang="nl-NL" dirty="0"/>
              <a:t>Focust op een duidelijk doel</a:t>
            </a:r>
          </a:p>
          <a:p>
            <a:r>
              <a:rPr lang="nl-NL" dirty="0"/>
              <a:t>Bevordert teamvorming en betrokkenheid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4827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/>
              <a:t>Valkuilen</a:t>
            </a:r>
          </a:p>
          <a:p>
            <a:r>
              <a:rPr lang="nl-NL" dirty="0"/>
              <a:t>Denken dat er maar één idee het beste/juiste is</a:t>
            </a:r>
          </a:p>
          <a:p>
            <a:r>
              <a:rPr lang="nl-NL" dirty="0"/>
              <a:t>De angst om een verkeerd idee te geven</a:t>
            </a:r>
          </a:p>
          <a:p>
            <a:r>
              <a:rPr lang="nl-NL" dirty="0"/>
              <a:t>Sterke persoonlijkheden die groep domineren</a:t>
            </a:r>
          </a:p>
          <a:p>
            <a:r>
              <a:rPr lang="nl-NL" dirty="0"/>
              <a:t>Niet in staat zijn om schijnbaar normale dingen te betwijfelen</a:t>
            </a:r>
          </a:p>
          <a:p>
            <a:r>
              <a:rPr lang="nl-NL" dirty="0"/>
              <a:t>Niet iedereen is betrokken bij de brainstorm - goede ideeën gaan verloren</a:t>
            </a:r>
          </a:p>
          <a:p>
            <a:r>
              <a:rPr lang="nl-NL" b="1" dirty="0"/>
              <a:t>Discussie tijdens de brainstorm over genoemde punten</a:t>
            </a:r>
          </a:p>
          <a:p>
            <a:r>
              <a:rPr lang="nl-NL" b="1" dirty="0"/>
              <a:t>Het probleem is niet nauwkeurig gedefinieerd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6387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hlinkClick r:id="rId3" action="ppaction://hlinkfile"/>
          </p:cNvPr>
          <p:cNvSpPr/>
          <p:nvPr/>
        </p:nvSpPr>
        <p:spPr>
          <a:xfrm>
            <a:off x="683568" y="2132856"/>
            <a:ext cx="7848872" cy="93610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square" rtlCol="0" anchor="ctr"/>
          <a:lstStyle/>
          <a:p>
            <a:pPr algn="ctr">
              <a:buNone/>
              <a:defRPr/>
            </a:pPr>
            <a:r>
              <a:rPr lang="nl-NL" sz="1800" dirty="0">
                <a:latin typeface="Arial" pitchFamily="34" charset="0"/>
                <a:cs typeface="Arial" pitchFamily="34" charset="0"/>
              </a:rPr>
              <a:t>Welke zaken (processen, activiteiten, organisatie) hebben een negatieve invloed op het bovenbouwrendement van vmbo-t?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11560" y="1528192"/>
            <a:ext cx="8229600" cy="4781128"/>
          </a:xfrm>
        </p:spPr>
        <p:txBody>
          <a:bodyPr/>
          <a:lstStyle/>
          <a:p>
            <a:pPr>
              <a:buNone/>
            </a:pPr>
            <a:r>
              <a:rPr lang="nl-NL" b="1" dirty="0"/>
              <a:t>Vraagstelling </a:t>
            </a:r>
            <a:r>
              <a:rPr lang="nl-NL" b="1" dirty="0" smtClean="0"/>
              <a:t>brainstorm</a:t>
            </a:r>
          </a:p>
          <a:p>
            <a:pPr>
              <a:buNone/>
            </a:pPr>
            <a:endParaRPr lang="nl-NL" b="1" dirty="0"/>
          </a:p>
          <a:p>
            <a:pPr>
              <a:buNone/>
            </a:pPr>
            <a:endParaRPr lang="nl-NL" b="1" dirty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 marL="0">
              <a:buNone/>
            </a:pPr>
            <a:r>
              <a:rPr lang="nl-NL" b="1" dirty="0" smtClean="0"/>
              <a:t>Aanpak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pPr marL="0">
              <a:buFontTx/>
              <a:buChar char="-"/>
            </a:pPr>
            <a:r>
              <a:rPr lang="nl-NL" dirty="0" smtClean="0"/>
              <a:t>10 minuten nadenken</a:t>
            </a:r>
          </a:p>
          <a:p>
            <a:pPr marL="0">
              <a:buFontTx/>
              <a:buChar char="-"/>
            </a:pPr>
            <a:r>
              <a:rPr lang="nl-NL" dirty="0" smtClean="0"/>
              <a:t>Schrijf minimaal 10 oorzaken op</a:t>
            </a:r>
          </a:p>
          <a:p>
            <a:pPr marL="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7924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Plenair</a:t>
            </a:r>
            <a:endParaRPr lang="nl-NL" b="1" dirty="0"/>
          </a:p>
          <a:p>
            <a:r>
              <a:rPr lang="nl-NL" dirty="0" smtClean="0"/>
              <a:t>Eén voor één (of per </a:t>
            </a:r>
            <a:r>
              <a:rPr lang="nl-NL" dirty="0"/>
              <a:t>koppel) </a:t>
            </a:r>
            <a:r>
              <a:rPr lang="nl-NL" dirty="0" smtClean="0"/>
              <a:t>één factor noemen</a:t>
            </a:r>
            <a:endParaRPr lang="nl-NL" dirty="0"/>
          </a:p>
          <a:p>
            <a:r>
              <a:rPr lang="nl-NL" dirty="0"/>
              <a:t>Ieder groepslid </a:t>
            </a:r>
            <a:r>
              <a:rPr lang="nl-NL" dirty="0" smtClean="0"/>
              <a:t>/ koppel kan </a:t>
            </a:r>
            <a:r>
              <a:rPr lang="nl-NL" dirty="0"/>
              <a:t>zijn beurt overslaan</a:t>
            </a:r>
          </a:p>
          <a:p>
            <a:r>
              <a:rPr lang="nl-NL" dirty="0" smtClean="0"/>
              <a:t>Geen </a:t>
            </a:r>
            <a:r>
              <a:rPr lang="nl-NL" dirty="0"/>
              <a:t>discussie </a:t>
            </a:r>
            <a:r>
              <a:rPr lang="nl-NL" dirty="0" smtClean="0"/>
              <a:t>/ waardeoordeel over </a:t>
            </a:r>
            <a:r>
              <a:rPr lang="nl-NL" dirty="0"/>
              <a:t>genoemde ideeën</a:t>
            </a:r>
          </a:p>
          <a:p>
            <a:pPr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696046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Doornemen resultaten</a:t>
            </a:r>
          </a:p>
          <a:p>
            <a:r>
              <a:rPr lang="nl-NL" dirty="0" smtClean="0"/>
              <a:t>Toelichting </a:t>
            </a:r>
            <a:r>
              <a:rPr lang="nl-NL" dirty="0"/>
              <a:t>per punt</a:t>
            </a:r>
          </a:p>
          <a:p>
            <a:r>
              <a:rPr lang="nl-NL" dirty="0"/>
              <a:t>Concreet maken van de </a:t>
            </a:r>
            <a:r>
              <a:rPr lang="nl-NL" dirty="0" smtClean="0"/>
              <a:t>factoren</a:t>
            </a:r>
            <a:endParaRPr lang="nl-NL" dirty="0"/>
          </a:p>
          <a:p>
            <a:r>
              <a:rPr lang="nl-NL" dirty="0" smtClean="0"/>
              <a:t>Eventueel </a:t>
            </a:r>
            <a:r>
              <a:rPr lang="nl-NL" dirty="0"/>
              <a:t>voorbeelden tussen haakjes vermelden</a:t>
            </a:r>
          </a:p>
          <a:p>
            <a:r>
              <a:rPr lang="nl-NL" dirty="0"/>
              <a:t>Dubbel genoemde punten samenvoegen</a:t>
            </a:r>
          </a:p>
          <a:p>
            <a:r>
              <a:rPr lang="nl-NL" dirty="0"/>
              <a:t>Beïnvloedbaar / niet beïnvloedbaar 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27609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Beïnvloedbaar en niet beïnvloedbaar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kunnen we beïnvloeden?</a:t>
            </a: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Welke zaken kunnen we niet beïnvloeden?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b="1" dirty="0" smtClean="0">
                <a:latin typeface="Arial" pitchFamily="34" charset="0"/>
                <a:cs typeface="Arial" pitchFamily="34" charset="0"/>
              </a:rPr>
              <a:t>Kleurcodering</a:t>
            </a:r>
          </a:p>
          <a:p>
            <a:pPr>
              <a:buNone/>
              <a:defRPr/>
            </a:pPr>
            <a:r>
              <a:rPr lang="nl-NL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■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>
                <a:latin typeface="Arial" pitchFamily="34" charset="0"/>
                <a:cs typeface="Arial" pitchFamily="34" charset="0"/>
              </a:rPr>
              <a:t>Oorzaak is direct te beïnvloeden / weg te nemen</a:t>
            </a:r>
          </a:p>
          <a:p>
            <a:pPr>
              <a:buNone/>
              <a:defRPr/>
            </a:pPr>
            <a:endParaRPr lang="nl-NL" sz="180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■ 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Oorzaak is niet weg te nemen, maar je moet er als team wel op kunnen anticiperen</a:t>
            </a:r>
          </a:p>
          <a:p>
            <a:pPr>
              <a:buNone/>
              <a:defRPr/>
            </a:pPr>
            <a:endParaRPr lang="nl-NL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  <a:defRPr/>
            </a:pPr>
            <a:r>
              <a:rPr lang="nl-NL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■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Oorzaak is niet weg te nemen en er kan niet op worden geanticipeerd </a:t>
            </a:r>
          </a:p>
          <a:p>
            <a:pPr>
              <a:buNone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	(is een voldongen feit)</a:t>
            </a:r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smtClean="0"/>
              <a:t>Beïnvloedbaarheid</a:t>
            </a:r>
            <a:endParaRPr lang="nl-NL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484784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815524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nl-NL" b="1" dirty="0" smtClean="0">
                <a:latin typeface="Arial" pitchFamily="34" charset="0"/>
                <a:cs typeface="Arial" pitchFamily="34" charset="0"/>
              </a:rPr>
              <a:t>Aanpak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Iedereen geeft zijn of haar 10 belangrijkste oorzaken</a:t>
            </a:r>
          </a:p>
          <a:p>
            <a:pPr>
              <a:buFontTx/>
              <a:buChar char="-"/>
              <a:defRPr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Turven van deze oorzaken</a:t>
            </a:r>
          </a:p>
          <a:p>
            <a:pPr>
              <a:buFontTx/>
              <a:buChar char="-"/>
              <a:defRPr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Filteren van oorzaken die geen enkele keer genoemd zijn</a:t>
            </a:r>
          </a:p>
        </p:txBody>
      </p:sp>
      <p:sp>
        <p:nvSpPr>
          <p:cNvPr id="6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smtClean="0"/>
              <a:t>Geforceerd rangschikken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092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Vaststellen belangrijkste kritieken processchema</a:t>
            </a:r>
          </a:p>
          <a:p>
            <a:r>
              <a:rPr lang="nl-NL" dirty="0" smtClean="0"/>
              <a:t>Brainstorm</a:t>
            </a:r>
          </a:p>
          <a:p>
            <a:r>
              <a:rPr lang="nl-NL" dirty="0" smtClean="0"/>
              <a:t>Geforceerd indikken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61817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1501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4255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4332760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6868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685" y="1314760"/>
            <a:ext cx="4570037" cy="5563523"/>
          </a:xfrm>
          <a:prstGeom prst="rect">
            <a:avLst/>
          </a:prstGeom>
        </p:spPr>
      </p:pic>
      <p:grpSp>
        <p:nvGrpSpPr>
          <p:cNvPr id="26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8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9" name="Ovaal 28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0" name="Rechte verbindingslijn met pijl 29"/>
              <p:cNvCxnSpPr>
                <a:stCxn id="29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96761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&lt;plaats hier het processchema&gt;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335" y="3212976"/>
            <a:ext cx="8345465" cy="245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966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Belangrijkste kritieken / opmerkingen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044929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14481</TotalTime>
  <Words>596</Words>
  <Application>Microsoft Office PowerPoint</Application>
  <PresentationFormat>Diavoorstelling (4:3)</PresentationFormat>
  <Paragraphs>172</Paragraphs>
  <Slides>21</Slides>
  <Notes>21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8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1075</cp:revision>
  <dcterms:created xsi:type="dcterms:W3CDTF">2010-01-16T16:26:21Z</dcterms:created>
  <dcterms:modified xsi:type="dcterms:W3CDTF">2015-12-06T11:50:58Z</dcterms:modified>
</cp:coreProperties>
</file>